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4"/>
    <p:sldMasterId id="2147483689" r:id="rId5"/>
    <p:sldMasterId id="2147483701" r:id="rId6"/>
    <p:sldMasterId id="2147483713" r:id="rId7"/>
    <p:sldMasterId id="2147483725" r:id="rId8"/>
  </p:sldMasterIdLst>
  <p:notesMasterIdLst>
    <p:notesMasterId r:id="rId53"/>
  </p:notesMasterIdLst>
  <p:sldIdLst>
    <p:sldId id="256" r:id="rId9"/>
    <p:sldId id="292" r:id="rId10"/>
    <p:sldId id="293" r:id="rId11"/>
    <p:sldId id="319" r:id="rId12"/>
    <p:sldId id="302" r:id="rId13"/>
    <p:sldId id="320" r:id="rId14"/>
    <p:sldId id="321" r:id="rId15"/>
    <p:sldId id="298" r:id="rId16"/>
    <p:sldId id="322" r:id="rId17"/>
    <p:sldId id="323" r:id="rId18"/>
    <p:sldId id="324" r:id="rId19"/>
    <p:sldId id="325" r:id="rId20"/>
    <p:sldId id="326" r:id="rId21"/>
    <p:sldId id="307" r:id="rId22"/>
    <p:sldId id="327" r:id="rId23"/>
    <p:sldId id="328" r:id="rId24"/>
    <p:sldId id="295" r:id="rId25"/>
    <p:sldId id="300" r:id="rId26"/>
    <p:sldId id="308" r:id="rId27"/>
    <p:sldId id="329" r:id="rId28"/>
    <p:sldId id="309" r:id="rId29"/>
    <p:sldId id="345" r:id="rId30"/>
    <p:sldId id="316" r:id="rId31"/>
    <p:sldId id="312" r:id="rId32"/>
    <p:sldId id="304" r:id="rId33"/>
    <p:sldId id="306" r:id="rId34"/>
    <p:sldId id="346" r:id="rId35"/>
    <p:sldId id="331" r:id="rId36"/>
    <p:sldId id="332" r:id="rId37"/>
    <p:sldId id="314" r:id="rId38"/>
    <p:sldId id="347" r:id="rId39"/>
    <p:sldId id="330" r:id="rId40"/>
    <p:sldId id="317" r:id="rId41"/>
    <p:sldId id="334" r:id="rId42"/>
    <p:sldId id="335" r:id="rId43"/>
    <p:sldId id="336" r:id="rId44"/>
    <p:sldId id="337" r:id="rId45"/>
    <p:sldId id="338" r:id="rId46"/>
    <p:sldId id="339" r:id="rId47"/>
    <p:sldId id="340" r:id="rId48"/>
    <p:sldId id="341" r:id="rId49"/>
    <p:sldId id="342" r:id="rId50"/>
    <p:sldId id="343" r:id="rId51"/>
    <p:sldId id="344" r:id="rId52"/>
  </p:sldIdLst>
  <p:sldSz cx="9144000" cy="6858000" type="screen4x3"/>
  <p:notesSz cx="6858000" cy="9144000"/>
  <p:embeddedFontLst>
    <p:embeddedFont>
      <p:font typeface="VAG Rounded Std Light" panose="020F0502020204020204" pitchFamily="34" charset="0"/>
      <p:regular r:id="rId54"/>
      <p:bold r:id="rId55"/>
    </p:embeddedFont>
    <p:embeddedFont>
      <p:font typeface="VAG Rounded Std Thin" panose="020F0402020204020204" pitchFamily="3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Xm98SXbrSN59+KEEjS4irSAD6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5"/>
    <a:srgbClr val="3AAD49"/>
    <a:srgbClr val="FFD800"/>
    <a:srgbClr val="0395D6"/>
    <a:srgbClr val="41A152"/>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EB591-57DF-4684-9FB0-231104A02292}" v="52" dt="2026-04-09T03:11:47.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5" autoAdjust="0"/>
    <p:restoredTop sz="95078"/>
  </p:normalViewPr>
  <p:slideViewPr>
    <p:cSldViewPr snapToGrid="0">
      <p:cViewPr varScale="1">
        <p:scale>
          <a:sx n="105" d="100"/>
          <a:sy n="105" d="100"/>
        </p:scale>
        <p:origin x="594" y="126"/>
      </p:cViewPr>
      <p:guideLst/>
    </p:cSldViewPr>
  </p:slideViewPr>
  <p:notesTextViewPr>
    <p:cViewPr>
      <p:scale>
        <a:sx n="45" d="100"/>
        <a:sy n="4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3.fntdata"/><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customschemas.google.com/relationships/presentationmetadata" Target="meta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4.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MacRae" userId="c31bdd56-9659-4b7c-b9c1-ff839d134c9f" providerId="ADAL" clId="{1F187186-794C-451C-8B46-35BF92EA47B4}"/>
    <pc:docChg chg="undo redo custSel addSld delSld modSld">
      <pc:chgData name="Kate MacRae" userId="c31bdd56-9659-4b7c-b9c1-ff839d134c9f" providerId="ADAL" clId="{1F187186-794C-451C-8B46-35BF92EA47B4}" dt="2026-04-09T03:15:09.955" v="349" actId="1076"/>
      <pc:docMkLst>
        <pc:docMk/>
      </pc:docMkLst>
      <pc:sldChg chg="modSp mod">
        <pc:chgData name="Kate MacRae" userId="c31bdd56-9659-4b7c-b9c1-ff839d134c9f" providerId="ADAL" clId="{1F187186-794C-451C-8B46-35BF92EA47B4}" dt="2026-04-09T02:25:36.509" v="21" actId="1036"/>
        <pc:sldMkLst>
          <pc:docMk/>
          <pc:sldMk cId="616922388" sldId="293"/>
        </pc:sldMkLst>
        <pc:spChg chg="mod">
          <ac:chgData name="Kate MacRae" userId="c31bdd56-9659-4b7c-b9c1-ff839d134c9f" providerId="ADAL" clId="{1F187186-794C-451C-8B46-35BF92EA47B4}" dt="2026-04-09T02:25:36.509" v="21" actId="1036"/>
          <ac:spMkLst>
            <pc:docMk/>
            <pc:sldMk cId="616922388" sldId="293"/>
            <ac:spMk id="4" creationId="{1256AD92-7532-0F53-A8BA-53D8E4A66726}"/>
          </ac:spMkLst>
        </pc:spChg>
      </pc:sldChg>
      <pc:sldChg chg="modSp mod">
        <pc:chgData name="Kate MacRae" userId="c31bdd56-9659-4b7c-b9c1-ff839d134c9f" providerId="ADAL" clId="{1F187186-794C-451C-8B46-35BF92EA47B4}" dt="2026-04-09T02:42:00.636" v="94" actId="1076"/>
        <pc:sldMkLst>
          <pc:docMk/>
          <pc:sldMk cId="612419410" sldId="295"/>
        </pc:sldMkLst>
        <pc:spChg chg="mod">
          <ac:chgData name="Kate MacRae" userId="c31bdd56-9659-4b7c-b9c1-ff839d134c9f" providerId="ADAL" clId="{1F187186-794C-451C-8B46-35BF92EA47B4}" dt="2026-04-09T02:42:00.636" v="94" actId="1076"/>
          <ac:spMkLst>
            <pc:docMk/>
            <pc:sldMk cId="612419410" sldId="295"/>
            <ac:spMk id="4" creationId="{0A084903-F5D5-28DB-9B04-59DD71978A5A}"/>
          </ac:spMkLst>
        </pc:spChg>
      </pc:sldChg>
      <pc:sldChg chg="modSp mod modAnim">
        <pc:chgData name="Kate MacRae" userId="c31bdd56-9659-4b7c-b9c1-ff839d134c9f" providerId="ADAL" clId="{1F187186-794C-451C-8B46-35BF92EA47B4}" dt="2026-04-09T03:11:47.057" v="343"/>
        <pc:sldMkLst>
          <pc:docMk/>
          <pc:sldMk cId="1806232993" sldId="302"/>
        </pc:sldMkLst>
        <pc:spChg chg="mod">
          <ac:chgData name="Kate MacRae" userId="c31bdd56-9659-4b7c-b9c1-ff839d134c9f" providerId="ADAL" clId="{1F187186-794C-451C-8B46-35BF92EA47B4}" dt="2026-04-09T02:26:26.216" v="24" actId="1076"/>
          <ac:spMkLst>
            <pc:docMk/>
            <pc:sldMk cId="1806232993" sldId="302"/>
            <ac:spMk id="3" creationId="{A780AA3F-6E50-3734-7140-823FF5E9BB28}"/>
          </ac:spMkLst>
        </pc:spChg>
        <pc:spChg chg="mod">
          <ac:chgData name="Kate MacRae" userId="c31bdd56-9659-4b7c-b9c1-ff839d134c9f" providerId="ADAL" clId="{1F187186-794C-451C-8B46-35BF92EA47B4}" dt="2026-04-09T02:28:50.104" v="40" actId="6549"/>
          <ac:spMkLst>
            <pc:docMk/>
            <pc:sldMk cId="1806232993" sldId="302"/>
            <ac:spMk id="4" creationId="{17352BC5-5B70-E882-AACD-93D12472BF82}"/>
          </ac:spMkLst>
        </pc:spChg>
        <pc:spChg chg="mod">
          <ac:chgData name="Kate MacRae" userId="c31bdd56-9659-4b7c-b9c1-ff839d134c9f" providerId="ADAL" clId="{1F187186-794C-451C-8B46-35BF92EA47B4}" dt="2026-04-09T02:28:02.426" v="33" actId="113"/>
          <ac:spMkLst>
            <pc:docMk/>
            <pc:sldMk cId="1806232993" sldId="302"/>
            <ac:spMk id="13" creationId="{552604DE-A48A-15F1-E776-93AE09737DF6}"/>
          </ac:spMkLst>
        </pc:spChg>
        <pc:spChg chg="mod">
          <ac:chgData name="Kate MacRae" userId="c31bdd56-9659-4b7c-b9c1-ff839d134c9f" providerId="ADAL" clId="{1F187186-794C-451C-8B46-35BF92EA47B4}" dt="2026-04-09T02:28:25.503" v="39" actId="6549"/>
          <ac:spMkLst>
            <pc:docMk/>
            <pc:sldMk cId="1806232993" sldId="302"/>
            <ac:spMk id="15" creationId="{4C7C4B1B-AD00-0417-BE11-13A88045F059}"/>
          </ac:spMkLst>
        </pc:spChg>
        <pc:spChg chg="mod">
          <ac:chgData name="Kate MacRae" userId="c31bdd56-9659-4b7c-b9c1-ff839d134c9f" providerId="ADAL" clId="{1F187186-794C-451C-8B46-35BF92EA47B4}" dt="2026-04-09T02:27:42.662" v="27" actId="20577"/>
          <ac:spMkLst>
            <pc:docMk/>
            <pc:sldMk cId="1806232993" sldId="302"/>
            <ac:spMk id="17" creationId="{679D63A4-5BDD-9EF7-D1F3-B89817EDFD7E}"/>
          </ac:spMkLst>
        </pc:spChg>
      </pc:sldChg>
      <pc:sldChg chg="modSp mod">
        <pc:chgData name="Kate MacRae" userId="c31bdd56-9659-4b7c-b9c1-ff839d134c9f" providerId="ADAL" clId="{1F187186-794C-451C-8B46-35BF92EA47B4}" dt="2026-04-09T02:48:10.113" v="171" actId="6549"/>
        <pc:sldMkLst>
          <pc:docMk/>
          <pc:sldMk cId="2860289670" sldId="306"/>
        </pc:sldMkLst>
        <pc:spChg chg="mod">
          <ac:chgData name="Kate MacRae" userId="c31bdd56-9659-4b7c-b9c1-ff839d134c9f" providerId="ADAL" clId="{1F187186-794C-451C-8B46-35BF92EA47B4}" dt="2026-04-09T02:48:10.113" v="171" actId="6549"/>
          <ac:spMkLst>
            <pc:docMk/>
            <pc:sldMk cId="2860289670" sldId="306"/>
            <ac:spMk id="9" creationId="{B842DBAB-B242-9503-E7BE-A02D04864603}"/>
          </ac:spMkLst>
        </pc:spChg>
      </pc:sldChg>
      <pc:sldChg chg="modSp mod">
        <pc:chgData name="Kate MacRae" userId="c31bdd56-9659-4b7c-b9c1-ff839d134c9f" providerId="ADAL" clId="{1F187186-794C-451C-8B46-35BF92EA47B4}" dt="2026-04-09T02:40:17.828" v="87" actId="113"/>
        <pc:sldMkLst>
          <pc:docMk/>
          <pc:sldMk cId="2529830849" sldId="307"/>
        </pc:sldMkLst>
        <pc:spChg chg="mod">
          <ac:chgData name="Kate MacRae" userId="c31bdd56-9659-4b7c-b9c1-ff839d134c9f" providerId="ADAL" clId="{1F187186-794C-451C-8B46-35BF92EA47B4}" dt="2026-04-09T02:40:17.828" v="87" actId="113"/>
          <ac:spMkLst>
            <pc:docMk/>
            <pc:sldMk cId="2529830849" sldId="307"/>
            <ac:spMk id="13" creationId="{E0FB030C-8AA1-8707-02DC-CC2445B5B673}"/>
          </ac:spMkLst>
        </pc:spChg>
      </pc:sldChg>
      <pc:sldChg chg="modSp mod">
        <pc:chgData name="Kate MacRae" userId="c31bdd56-9659-4b7c-b9c1-ff839d134c9f" providerId="ADAL" clId="{1F187186-794C-451C-8B46-35BF92EA47B4}" dt="2026-04-09T02:42:57.686" v="113" actId="14100"/>
        <pc:sldMkLst>
          <pc:docMk/>
          <pc:sldMk cId="1221383679" sldId="308"/>
        </pc:sldMkLst>
        <pc:spChg chg="mod">
          <ac:chgData name="Kate MacRae" userId="c31bdd56-9659-4b7c-b9c1-ff839d134c9f" providerId="ADAL" clId="{1F187186-794C-451C-8B46-35BF92EA47B4}" dt="2026-04-09T02:42:42.980" v="101" actId="14100"/>
          <ac:spMkLst>
            <pc:docMk/>
            <pc:sldMk cId="1221383679" sldId="308"/>
            <ac:spMk id="8" creationId="{D30A9EB9-8185-716B-1066-F830B0F4ED7F}"/>
          </ac:spMkLst>
        </pc:spChg>
        <pc:spChg chg="mod">
          <ac:chgData name="Kate MacRae" userId="c31bdd56-9659-4b7c-b9c1-ff839d134c9f" providerId="ADAL" clId="{1F187186-794C-451C-8B46-35BF92EA47B4}" dt="2026-04-09T02:42:50.523" v="112" actId="1035"/>
          <ac:spMkLst>
            <pc:docMk/>
            <pc:sldMk cId="1221383679" sldId="308"/>
            <ac:spMk id="9" creationId="{D37606DF-E1AF-F5B1-4115-F49D8F15D8A3}"/>
          </ac:spMkLst>
        </pc:spChg>
        <pc:spChg chg="mod">
          <ac:chgData name="Kate MacRae" userId="c31bdd56-9659-4b7c-b9c1-ff839d134c9f" providerId="ADAL" clId="{1F187186-794C-451C-8B46-35BF92EA47B4}" dt="2026-04-09T02:42:57.686" v="113" actId="14100"/>
          <ac:spMkLst>
            <pc:docMk/>
            <pc:sldMk cId="1221383679" sldId="308"/>
            <ac:spMk id="10" creationId="{0E19AF62-3271-11C0-F135-2606DBD76B42}"/>
          </ac:spMkLst>
        </pc:spChg>
      </pc:sldChg>
      <pc:sldChg chg="addSp modSp mod">
        <pc:chgData name="Kate MacRae" userId="c31bdd56-9659-4b7c-b9c1-ff839d134c9f" providerId="ADAL" clId="{1F187186-794C-451C-8B46-35BF92EA47B4}" dt="2026-04-09T03:14:16.610" v="347" actId="2085"/>
        <pc:sldMkLst>
          <pc:docMk/>
          <pc:sldMk cId="3512844944" sldId="309"/>
        </pc:sldMkLst>
        <pc:spChg chg="add mod">
          <ac:chgData name="Kate MacRae" userId="c31bdd56-9659-4b7c-b9c1-ff839d134c9f" providerId="ADAL" clId="{1F187186-794C-451C-8B46-35BF92EA47B4}" dt="2026-04-09T03:14:16.610" v="347" actId="2085"/>
          <ac:spMkLst>
            <pc:docMk/>
            <pc:sldMk cId="3512844944" sldId="309"/>
            <ac:spMk id="3" creationId="{8E199479-4A59-C508-9BED-0A94B8E334E4}"/>
          </ac:spMkLst>
        </pc:spChg>
        <pc:picChg chg="mod">
          <ac:chgData name="Kate MacRae" userId="c31bdd56-9659-4b7c-b9c1-ff839d134c9f" providerId="ADAL" clId="{1F187186-794C-451C-8B46-35BF92EA47B4}" dt="2026-04-09T03:13:42.827" v="344" actId="1076"/>
          <ac:picMkLst>
            <pc:docMk/>
            <pc:sldMk cId="3512844944" sldId="309"/>
            <ac:picMk id="6" creationId="{D9503361-8734-3E77-D58C-407680994CC2}"/>
          </ac:picMkLst>
        </pc:picChg>
      </pc:sldChg>
      <pc:sldChg chg="modSp mod">
        <pc:chgData name="Kate MacRae" userId="c31bdd56-9659-4b7c-b9c1-ff839d134c9f" providerId="ADAL" clId="{1F187186-794C-451C-8B46-35BF92EA47B4}" dt="2026-04-09T02:47:40.633" v="170" actId="20577"/>
        <pc:sldMkLst>
          <pc:docMk/>
          <pc:sldMk cId="1255957055" sldId="312"/>
        </pc:sldMkLst>
        <pc:spChg chg="mod">
          <ac:chgData name="Kate MacRae" userId="c31bdd56-9659-4b7c-b9c1-ff839d134c9f" providerId="ADAL" clId="{1F187186-794C-451C-8B46-35BF92EA47B4}" dt="2026-04-09T02:47:40.633" v="170" actId="20577"/>
          <ac:spMkLst>
            <pc:docMk/>
            <pc:sldMk cId="1255957055" sldId="312"/>
            <ac:spMk id="26" creationId="{7BC5FC76-9943-0FD1-72EC-17C58174EEF4}"/>
          </ac:spMkLst>
        </pc:spChg>
      </pc:sldChg>
      <pc:sldChg chg="modSp del mod">
        <pc:chgData name="Kate MacRae" userId="c31bdd56-9659-4b7c-b9c1-ff839d134c9f" providerId="ADAL" clId="{1F187186-794C-451C-8B46-35BF92EA47B4}" dt="2026-04-09T02:56:48.017" v="276" actId="47"/>
        <pc:sldMkLst>
          <pc:docMk/>
          <pc:sldMk cId="3407466081" sldId="315"/>
        </pc:sldMkLst>
        <pc:spChg chg="mod">
          <ac:chgData name="Kate MacRae" userId="c31bdd56-9659-4b7c-b9c1-ff839d134c9f" providerId="ADAL" clId="{1F187186-794C-451C-8B46-35BF92EA47B4}" dt="2026-04-09T02:55:02.048" v="231" actId="207"/>
          <ac:spMkLst>
            <pc:docMk/>
            <pc:sldMk cId="3407466081" sldId="315"/>
            <ac:spMk id="5" creationId="{1AB12B2C-968D-C803-B6A9-B5553E642655}"/>
          </ac:spMkLst>
        </pc:spChg>
        <pc:spChg chg="mod">
          <ac:chgData name="Kate MacRae" userId="c31bdd56-9659-4b7c-b9c1-ff839d134c9f" providerId="ADAL" clId="{1F187186-794C-451C-8B46-35BF92EA47B4}" dt="2026-04-09T02:55:19.210" v="274" actId="1037"/>
          <ac:spMkLst>
            <pc:docMk/>
            <pc:sldMk cId="3407466081" sldId="315"/>
            <ac:spMk id="41" creationId="{F3D15381-9328-9434-73A8-B6CFF10288C9}"/>
          </ac:spMkLst>
        </pc:spChg>
        <pc:picChg chg="mod">
          <ac:chgData name="Kate MacRae" userId="c31bdd56-9659-4b7c-b9c1-ff839d134c9f" providerId="ADAL" clId="{1F187186-794C-451C-8B46-35BF92EA47B4}" dt="2026-04-09T02:55:15.929" v="272" actId="1037"/>
          <ac:picMkLst>
            <pc:docMk/>
            <pc:sldMk cId="3407466081" sldId="315"/>
            <ac:picMk id="22" creationId="{10DFFD94-467A-ED59-0FB1-B43D1052316B}"/>
          </ac:picMkLst>
        </pc:picChg>
      </pc:sldChg>
      <pc:sldChg chg="modSp mod">
        <pc:chgData name="Kate MacRae" userId="c31bdd56-9659-4b7c-b9c1-ff839d134c9f" providerId="ADAL" clId="{1F187186-794C-451C-8B46-35BF92EA47B4}" dt="2026-04-09T02:47:18.238" v="168" actId="14100"/>
        <pc:sldMkLst>
          <pc:docMk/>
          <pc:sldMk cId="1585025848" sldId="316"/>
        </pc:sldMkLst>
        <pc:spChg chg="mod">
          <ac:chgData name="Kate MacRae" userId="c31bdd56-9659-4b7c-b9c1-ff839d134c9f" providerId="ADAL" clId="{1F187186-794C-451C-8B46-35BF92EA47B4}" dt="2026-04-09T02:47:00.179" v="165" actId="14100"/>
          <ac:spMkLst>
            <pc:docMk/>
            <pc:sldMk cId="1585025848" sldId="316"/>
            <ac:spMk id="5" creationId="{DD4C0606-DC7E-AF3C-9A2B-C1B989122E72}"/>
          </ac:spMkLst>
        </pc:spChg>
        <pc:spChg chg="mod">
          <ac:chgData name="Kate MacRae" userId="c31bdd56-9659-4b7c-b9c1-ff839d134c9f" providerId="ADAL" clId="{1F187186-794C-451C-8B46-35BF92EA47B4}" dt="2026-04-09T02:46:53.360" v="163" actId="14100"/>
          <ac:spMkLst>
            <pc:docMk/>
            <pc:sldMk cId="1585025848" sldId="316"/>
            <ac:spMk id="8" creationId="{6CFCF799-B30F-1A51-B929-7BDC8BF64D8E}"/>
          </ac:spMkLst>
        </pc:spChg>
        <pc:spChg chg="mod">
          <ac:chgData name="Kate MacRae" userId="c31bdd56-9659-4b7c-b9c1-ff839d134c9f" providerId="ADAL" clId="{1F187186-794C-451C-8B46-35BF92EA47B4}" dt="2026-04-09T02:47:04.736" v="166" actId="255"/>
          <ac:spMkLst>
            <pc:docMk/>
            <pc:sldMk cId="1585025848" sldId="316"/>
            <ac:spMk id="9" creationId="{EEB529B9-8525-6EF4-BFAB-2E5328C5CB3C}"/>
          </ac:spMkLst>
        </pc:spChg>
        <pc:spChg chg="mod">
          <ac:chgData name="Kate MacRae" userId="c31bdd56-9659-4b7c-b9c1-ff839d134c9f" providerId="ADAL" clId="{1F187186-794C-451C-8B46-35BF92EA47B4}" dt="2026-04-09T02:46:47.425" v="162" actId="14100"/>
          <ac:spMkLst>
            <pc:docMk/>
            <pc:sldMk cId="1585025848" sldId="316"/>
            <ac:spMk id="10" creationId="{3A9BD793-A7D0-F9A3-4BD3-BB51E2E9D2BF}"/>
          </ac:spMkLst>
        </pc:spChg>
        <pc:spChg chg="mod">
          <ac:chgData name="Kate MacRae" userId="c31bdd56-9659-4b7c-b9c1-ff839d134c9f" providerId="ADAL" clId="{1F187186-794C-451C-8B46-35BF92EA47B4}" dt="2026-04-09T02:46:45.077" v="161" actId="14100"/>
          <ac:spMkLst>
            <pc:docMk/>
            <pc:sldMk cId="1585025848" sldId="316"/>
            <ac:spMk id="13" creationId="{4064530C-13DA-E897-BD45-BCE3271E16CF}"/>
          </ac:spMkLst>
        </pc:spChg>
        <pc:spChg chg="mod">
          <ac:chgData name="Kate MacRae" userId="c31bdd56-9659-4b7c-b9c1-ff839d134c9f" providerId="ADAL" clId="{1F187186-794C-451C-8B46-35BF92EA47B4}" dt="2026-04-09T02:46:39.220" v="160" actId="14100"/>
          <ac:spMkLst>
            <pc:docMk/>
            <pc:sldMk cId="1585025848" sldId="316"/>
            <ac:spMk id="14" creationId="{9184EA92-9F7C-D5D5-532B-BCA6AA0C2F96}"/>
          </ac:spMkLst>
        </pc:spChg>
        <pc:spChg chg="mod">
          <ac:chgData name="Kate MacRae" userId="c31bdd56-9659-4b7c-b9c1-ff839d134c9f" providerId="ADAL" clId="{1F187186-794C-451C-8B46-35BF92EA47B4}" dt="2026-04-09T02:46:56.545" v="164" actId="14100"/>
          <ac:spMkLst>
            <pc:docMk/>
            <pc:sldMk cId="1585025848" sldId="316"/>
            <ac:spMk id="18" creationId="{20249CCC-F50B-B131-E3FC-20FF6840D57E}"/>
          </ac:spMkLst>
        </pc:spChg>
        <pc:spChg chg="mod">
          <ac:chgData name="Kate MacRae" userId="c31bdd56-9659-4b7c-b9c1-ff839d134c9f" providerId="ADAL" clId="{1F187186-794C-451C-8B46-35BF92EA47B4}" dt="2026-04-09T02:47:18.238" v="168" actId="14100"/>
          <ac:spMkLst>
            <pc:docMk/>
            <pc:sldMk cId="1585025848" sldId="316"/>
            <ac:spMk id="19" creationId="{B6982DA4-EEA3-28DC-331F-D7FF709C3E37}"/>
          </ac:spMkLst>
        </pc:spChg>
      </pc:sldChg>
      <pc:sldChg chg="modSp mod">
        <pc:chgData name="Kate MacRae" userId="c31bdd56-9659-4b7c-b9c1-ff839d134c9f" providerId="ADAL" clId="{1F187186-794C-451C-8B46-35BF92EA47B4}" dt="2026-04-09T02:58:47.149" v="285" actId="14100"/>
        <pc:sldMkLst>
          <pc:docMk/>
          <pc:sldMk cId="3993318781" sldId="317"/>
        </pc:sldMkLst>
        <pc:spChg chg="mod">
          <ac:chgData name="Kate MacRae" userId="c31bdd56-9659-4b7c-b9c1-ff839d134c9f" providerId="ADAL" clId="{1F187186-794C-451C-8B46-35BF92EA47B4}" dt="2026-04-09T02:58:06.868" v="278" actId="20577"/>
          <ac:spMkLst>
            <pc:docMk/>
            <pc:sldMk cId="3993318781" sldId="317"/>
            <ac:spMk id="15" creationId="{571CAD78-F705-642B-72EC-9C3F030766F6}"/>
          </ac:spMkLst>
        </pc:spChg>
        <pc:spChg chg="mod">
          <ac:chgData name="Kate MacRae" userId="c31bdd56-9659-4b7c-b9c1-ff839d134c9f" providerId="ADAL" clId="{1F187186-794C-451C-8B46-35BF92EA47B4}" dt="2026-04-09T02:58:47.149" v="285" actId="14100"/>
          <ac:spMkLst>
            <pc:docMk/>
            <pc:sldMk cId="3993318781" sldId="317"/>
            <ac:spMk id="29" creationId="{129DBD21-E4AC-08EB-3C82-3D14549860CB}"/>
          </ac:spMkLst>
        </pc:spChg>
        <pc:spChg chg="mod">
          <ac:chgData name="Kate MacRae" userId="c31bdd56-9659-4b7c-b9c1-ff839d134c9f" providerId="ADAL" clId="{1F187186-794C-451C-8B46-35BF92EA47B4}" dt="2026-04-09T02:58:34.413" v="284" actId="6549"/>
          <ac:spMkLst>
            <pc:docMk/>
            <pc:sldMk cId="3993318781" sldId="317"/>
            <ac:spMk id="30" creationId="{EAFCDD68-A471-F577-E23A-E5C798F1CA2B}"/>
          </ac:spMkLst>
        </pc:spChg>
      </pc:sldChg>
      <pc:sldChg chg="modSp mod">
        <pc:chgData name="Kate MacRae" userId="c31bdd56-9659-4b7c-b9c1-ff839d134c9f" providerId="ADAL" clId="{1F187186-794C-451C-8B46-35BF92EA47B4}" dt="2026-04-09T02:26:37.416" v="25" actId="1076"/>
        <pc:sldMkLst>
          <pc:docMk/>
          <pc:sldMk cId="1133660710" sldId="319"/>
        </pc:sldMkLst>
        <pc:spChg chg="mod">
          <ac:chgData name="Kate MacRae" userId="c31bdd56-9659-4b7c-b9c1-ff839d134c9f" providerId="ADAL" clId="{1F187186-794C-451C-8B46-35BF92EA47B4}" dt="2026-04-09T02:26:37.416" v="25" actId="1076"/>
          <ac:spMkLst>
            <pc:docMk/>
            <pc:sldMk cId="1133660710" sldId="319"/>
            <ac:spMk id="7" creationId="{1BACBAC3-2B86-4448-CC89-1B733A7EC6DA}"/>
          </ac:spMkLst>
        </pc:spChg>
      </pc:sldChg>
      <pc:sldChg chg="modSp mod">
        <pc:chgData name="Kate MacRae" userId="c31bdd56-9659-4b7c-b9c1-ff839d134c9f" providerId="ADAL" clId="{1F187186-794C-451C-8B46-35BF92EA47B4}" dt="2026-04-09T02:31:51.524" v="76" actId="1037"/>
        <pc:sldMkLst>
          <pc:docMk/>
          <pc:sldMk cId="1655890435" sldId="320"/>
        </pc:sldMkLst>
        <pc:spChg chg="mod">
          <ac:chgData name="Kate MacRae" userId="c31bdd56-9659-4b7c-b9c1-ff839d134c9f" providerId="ADAL" clId="{1F187186-794C-451C-8B46-35BF92EA47B4}" dt="2026-04-09T02:26:12.755" v="23" actId="1076"/>
          <ac:spMkLst>
            <pc:docMk/>
            <pc:sldMk cId="1655890435" sldId="320"/>
            <ac:spMk id="3" creationId="{E6FBE7CE-D4FA-07C7-6F4D-442C54F6AA64}"/>
          </ac:spMkLst>
        </pc:spChg>
        <pc:spChg chg="mod">
          <ac:chgData name="Kate MacRae" userId="c31bdd56-9659-4b7c-b9c1-ff839d134c9f" providerId="ADAL" clId="{1F187186-794C-451C-8B46-35BF92EA47B4}" dt="2026-04-09T02:31:43.224" v="61" actId="1037"/>
          <ac:spMkLst>
            <pc:docMk/>
            <pc:sldMk cId="1655890435" sldId="320"/>
            <ac:spMk id="4" creationId="{F291CBDC-982A-2014-5B4D-0E6DCF82F9B1}"/>
          </ac:spMkLst>
        </pc:spChg>
        <pc:spChg chg="mod">
          <ac:chgData name="Kate MacRae" userId="c31bdd56-9659-4b7c-b9c1-ff839d134c9f" providerId="ADAL" clId="{1F187186-794C-451C-8B46-35BF92EA47B4}" dt="2026-04-09T02:31:51.524" v="76" actId="1037"/>
          <ac:spMkLst>
            <pc:docMk/>
            <pc:sldMk cId="1655890435" sldId="320"/>
            <ac:spMk id="13" creationId="{A498D130-EAF3-97FF-EECB-0780D7C7DFBC}"/>
          </ac:spMkLst>
        </pc:spChg>
      </pc:sldChg>
      <pc:sldChg chg="modSp mod">
        <pc:chgData name="Kate MacRae" userId="c31bdd56-9659-4b7c-b9c1-ff839d134c9f" providerId="ADAL" clId="{1F187186-794C-451C-8B46-35BF92EA47B4}" dt="2026-04-09T02:35:20.570" v="78" actId="20577"/>
        <pc:sldMkLst>
          <pc:docMk/>
          <pc:sldMk cId="3921212535" sldId="323"/>
        </pc:sldMkLst>
        <pc:spChg chg="mod">
          <ac:chgData name="Kate MacRae" userId="c31bdd56-9659-4b7c-b9c1-ff839d134c9f" providerId="ADAL" clId="{1F187186-794C-451C-8B46-35BF92EA47B4}" dt="2026-04-09T02:35:20.570" v="78" actId="20577"/>
          <ac:spMkLst>
            <pc:docMk/>
            <pc:sldMk cId="3921212535" sldId="323"/>
            <ac:spMk id="15" creationId="{FB7ABA9A-2F91-CF0F-1AE1-145AEF1675E9}"/>
          </ac:spMkLst>
        </pc:spChg>
      </pc:sldChg>
      <pc:sldChg chg="modSp mod">
        <pc:chgData name="Kate MacRae" userId="c31bdd56-9659-4b7c-b9c1-ff839d134c9f" providerId="ADAL" clId="{1F187186-794C-451C-8B46-35BF92EA47B4}" dt="2026-04-09T02:38:13.079" v="84" actId="14100"/>
        <pc:sldMkLst>
          <pc:docMk/>
          <pc:sldMk cId="1047241965" sldId="326"/>
        </pc:sldMkLst>
        <pc:spChg chg="mod">
          <ac:chgData name="Kate MacRae" userId="c31bdd56-9659-4b7c-b9c1-ff839d134c9f" providerId="ADAL" clId="{1F187186-794C-451C-8B46-35BF92EA47B4}" dt="2026-04-09T02:36:49.475" v="79" actId="6549"/>
          <ac:spMkLst>
            <pc:docMk/>
            <pc:sldMk cId="1047241965" sldId="326"/>
            <ac:spMk id="7" creationId="{3C309DD6-C999-8AF5-E5AB-48757FE550AB}"/>
          </ac:spMkLst>
        </pc:spChg>
        <pc:spChg chg="mod">
          <ac:chgData name="Kate MacRae" userId="c31bdd56-9659-4b7c-b9c1-ff839d134c9f" providerId="ADAL" clId="{1F187186-794C-451C-8B46-35BF92EA47B4}" dt="2026-04-09T02:37:19.701" v="80" actId="114"/>
          <ac:spMkLst>
            <pc:docMk/>
            <pc:sldMk cId="1047241965" sldId="326"/>
            <ac:spMk id="14" creationId="{2649A7F8-5B2A-AEE2-1E78-CF5B9A4D82E8}"/>
          </ac:spMkLst>
        </pc:spChg>
        <pc:spChg chg="mod">
          <ac:chgData name="Kate MacRae" userId="c31bdd56-9659-4b7c-b9c1-ff839d134c9f" providerId="ADAL" clId="{1F187186-794C-451C-8B46-35BF92EA47B4}" dt="2026-04-09T02:38:13.079" v="84" actId="14100"/>
          <ac:spMkLst>
            <pc:docMk/>
            <pc:sldMk cId="1047241965" sldId="326"/>
            <ac:spMk id="18" creationId="{DFDFA1F4-D77B-1C4E-754D-89FF6562885C}"/>
          </ac:spMkLst>
        </pc:spChg>
        <pc:spChg chg="mod">
          <ac:chgData name="Kate MacRae" userId="c31bdd56-9659-4b7c-b9c1-ff839d134c9f" providerId="ADAL" clId="{1F187186-794C-451C-8B46-35BF92EA47B4}" dt="2026-04-09T02:37:56.947" v="83" actId="14100"/>
          <ac:spMkLst>
            <pc:docMk/>
            <pc:sldMk cId="1047241965" sldId="326"/>
            <ac:spMk id="19" creationId="{779BFE44-EEA0-57A5-E556-5D4E1A6BDCAB}"/>
          </ac:spMkLst>
        </pc:spChg>
      </pc:sldChg>
      <pc:sldChg chg="modSp mod">
        <pc:chgData name="Kate MacRae" userId="c31bdd56-9659-4b7c-b9c1-ff839d134c9f" providerId="ADAL" clId="{1F187186-794C-451C-8B46-35BF92EA47B4}" dt="2026-04-09T02:41:26.229" v="90" actId="1037"/>
        <pc:sldMkLst>
          <pc:docMk/>
          <pc:sldMk cId="2127388876" sldId="328"/>
        </pc:sldMkLst>
        <pc:spChg chg="mod">
          <ac:chgData name="Kate MacRae" userId="c31bdd56-9659-4b7c-b9c1-ff839d134c9f" providerId="ADAL" clId="{1F187186-794C-451C-8B46-35BF92EA47B4}" dt="2026-04-09T02:41:26.229" v="90" actId="1037"/>
          <ac:spMkLst>
            <pc:docMk/>
            <pc:sldMk cId="2127388876" sldId="328"/>
            <ac:spMk id="10" creationId="{3C7E7855-295A-6F33-AC46-416EEC5EF519}"/>
          </ac:spMkLst>
        </pc:spChg>
        <pc:spChg chg="mod">
          <ac:chgData name="Kate MacRae" userId="c31bdd56-9659-4b7c-b9c1-ff839d134c9f" providerId="ADAL" clId="{1F187186-794C-451C-8B46-35BF92EA47B4}" dt="2026-04-09T02:41:13.835" v="88" actId="1076"/>
          <ac:spMkLst>
            <pc:docMk/>
            <pc:sldMk cId="2127388876" sldId="328"/>
            <ac:spMk id="15" creationId="{318FD3C7-9090-0589-5AC6-FF206E2B7E8C}"/>
          </ac:spMkLst>
        </pc:spChg>
      </pc:sldChg>
      <pc:sldChg chg="modSp mod">
        <pc:chgData name="Kate MacRae" userId="c31bdd56-9659-4b7c-b9c1-ff839d134c9f" providerId="ADAL" clId="{1F187186-794C-451C-8B46-35BF92EA47B4}" dt="2026-04-09T02:44:15.310" v="125" actId="20577"/>
        <pc:sldMkLst>
          <pc:docMk/>
          <pc:sldMk cId="2854959710" sldId="329"/>
        </pc:sldMkLst>
        <pc:spChg chg="mod">
          <ac:chgData name="Kate MacRae" userId="c31bdd56-9659-4b7c-b9c1-ff839d134c9f" providerId="ADAL" clId="{1F187186-794C-451C-8B46-35BF92EA47B4}" dt="2026-04-09T02:43:22.745" v="114" actId="6549"/>
          <ac:spMkLst>
            <pc:docMk/>
            <pc:sldMk cId="2854959710" sldId="329"/>
            <ac:spMk id="7" creationId="{F28E6E40-B695-F4C4-AC92-2AF0897862D4}"/>
          </ac:spMkLst>
        </pc:spChg>
        <pc:spChg chg="mod">
          <ac:chgData name="Kate MacRae" userId="c31bdd56-9659-4b7c-b9c1-ff839d134c9f" providerId="ADAL" clId="{1F187186-794C-451C-8B46-35BF92EA47B4}" dt="2026-04-09T02:44:15.310" v="125" actId="20577"/>
          <ac:spMkLst>
            <pc:docMk/>
            <pc:sldMk cId="2854959710" sldId="329"/>
            <ac:spMk id="19" creationId="{57601724-8EF6-69C2-48D5-005D1A318B11}"/>
          </ac:spMkLst>
        </pc:spChg>
      </pc:sldChg>
      <pc:sldChg chg="modSp mod modAnim">
        <pc:chgData name="Kate MacRae" userId="c31bdd56-9659-4b7c-b9c1-ff839d134c9f" providerId="ADAL" clId="{1F187186-794C-451C-8B46-35BF92EA47B4}" dt="2026-04-09T03:15:09.955" v="349" actId="1076"/>
        <pc:sldMkLst>
          <pc:docMk/>
          <pc:sldMk cId="1796604121" sldId="331"/>
        </pc:sldMkLst>
        <pc:spChg chg="mod">
          <ac:chgData name="Kate MacRae" userId="c31bdd56-9659-4b7c-b9c1-ff839d134c9f" providerId="ADAL" clId="{1F187186-794C-451C-8B46-35BF92EA47B4}" dt="2026-04-09T03:15:09.955" v="349" actId="1076"/>
          <ac:spMkLst>
            <pc:docMk/>
            <pc:sldMk cId="1796604121" sldId="331"/>
            <ac:spMk id="2" creationId="{966A3A3C-B0CB-3FFD-347B-F408022FD9F0}"/>
          </ac:spMkLst>
        </pc:spChg>
      </pc:sldChg>
      <pc:sldChg chg="modSp mod">
        <pc:chgData name="Kate MacRae" userId="c31bdd56-9659-4b7c-b9c1-ff839d134c9f" providerId="ADAL" clId="{1F187186-794C-451C-8B46-35BF92EA47B4}" dt="2026-04-09T02:53:18.024" v="216" actId="14100"/>
        <pc:sldMkLst>
          <pc:docMk/>
          <pc:sldMk cId="698804310" sldId="332"/>
        </pc:sldMkLst>
        <pc:spChg chg="mod">
          <ac:chgData name="Kate MacRae" userId="c31bdd56-9659-4b7c-b9c1-ff839d134c9f" providerId="ADAL" clId="{1F187186-794C-451C-8B46-35BF92EA47B4}" dt="2026-04-09T02:50:45.202" v="182" actId="6549"/>
          <ac:spMkLst>
            <pc:docMk/>
            <pc:sldMk cId="698804310" sldId="332"/>
            <ac:spMk id="7" creationId="{D4798F97-4CCE-5F80-47AD-FFB2DF7E6C14}"/>
          </ac:spMkLst>
        </pc:spChg>
        <pc:spChg chg="mod">
          <ac:chgData name="Kate MacRae" userId="c31bdd56-9659-4b7c-b9c1-ff839d134c9f" providerId="ADAL" clId="{1F187186-794C-451C-8B46-35BF92EA47B4}" dt="2026-04-09T02:52:40.264" v="205" actId="14100"/>
          <ac:spMkLst>
            <pc:docMk/>
            <pc:sldMk cId="698804310" sldId="332"/>
            <ac:spMk id="8" creationId="{ED9240F4-CC74-154A-2A91-86F69DA8FB0E}"/>
          </ac:spMkLst>
        </pc:spChg>
        <pc:spChg chg="mod">
          <ac:chgData name="Kate MacRae" userId="c31bdd56-9659-4b7c-b9c1-ff839d134c9f" providerId="ADAL" clId="{1F187186-794C-451C-8B46-35BF92EA47B4}" dt="2026-04-09T02:52:37.701" v="204" actId="14100"/>
          <ac:spMkLst>
            <pc:docMk/>
            <pc:sldMk cId="698804310" sldId="332"/>
            <ac:spMk id="13" creationId="{1C612016-C67B-70FA-E0AD-97218C29537E}"/>
          </ac:spMkLst>
        </pc:spChg>
        <pc:spChg chg="mod">
          <ac:chgData name="Kate MacRae" userId="c31bdd56-9659-4b7c-b9c1-ff839d134c9f" providerId="ADAL" clId="{1F187186-794C-451C-8B46-35BF92EA47B4}" dt="2026-04-09T02:51:38.044" v="192" actId="20577"/>
          <ac:spMkLst>
            <pc:docMk/>
            <pc:sldMk cId="698804310" sldId="332"/>
            <ac:spMk id="14" creationId="{543C7AA1-1DC6-8B68-0128-6E5E1E08DE54}"/>
          </ac:spMkLst>
        </pc:spChg>
        <pc:spChg chg="mod">
          <ac:chgData name="Kate MacRae" userId="c31bdd56-9659-4b7c-b9c1-ff839d134c9f" providerId="ADAL" clId="{1F187186-794C-451C-8B46-35BF92EA47B4}" dt="2026-04-09T02:53:18.024" v="216" actId="14100"/>
          <ac:spMkLst>
            <pc:docMk/>
            <pc:sldMk cId="698804310" sldId="332"/>
            <ac:spMk id="18" creationId="{FCC05016-E261-815C-963A-581F59E57878}"/>
          </ac:spMkLst>
        </pc:spChg>
        <pc:spChg chg="mod">
          <ac:chgData name="Kate MacRae" userId="c31bdd56-9659-4b7c-b9c1-ff839d134c9f" providerId="ADAL" clId="{1F187186-794C-451C-8B46-35BF92EA47B4}" dt="2026-04-09T02:53:11.585" v="215" actId="6549"/>
          <ac:spMkLst>
            <pc:docMk/>
            <pc:sldMk cId="698804310" sldId="332"/>
            <ac:spMk id="19" creationId="{1811AEDF-33C5-1F21-BEC1-B4AEA0EECE10}"/>
          </ac:spMkLst>
        </pc:spChg>
      </pc:sldChg>
      <pc:sldChg chg="modSp mod">
        <pc:chgData name="Kate MacRae" userId="c31bdd56-9659-4b7c-b9c1-ff839d134c9f" providerId="ADAL" clId="{1F187186-794C-451C-8B46-35BF92EA47B4}" dt="2026-04-09T03:05:37.809" v="318" actId="255"/>
        <pc:sldMkLst>
          <pc:docMk/>
          <pc:sldMk cId="23279992" sldId="335"/>
        </pc:sldMkLst>
        <pc:spChg chg="mod">
          <ac:chgData name="Kate MacRae" userId="c31bdd56-9659-4b7c-b9c1-ff839d134c9f" providerId="ADAL" clId="{1F187186-794C-451C-8B46-35BF92EA47B4}" dt="2026-04-09T03:05:37.809" v="318" actId="255"/>
          <ac:spMkLst>
            <pc:docMk/>
            <pc:sldMk cId="23279992" sldId="335"/>
            <ac:spMk id="9" creationId="{E4FDBC05-D865-9E8D-0B11-B9F00B9EBE88}"/>
          </ac:spMkLst>
        </pc:spChg>
        <pc:spChg chg="mod">
          <ac:chgData name="Kate MacRae" userId="c31bdd56-9659-4b7c-b9c1-ff839d134c9f" providerId="ADAL" clId="{1F187186-794C-451C-8B46-35BF92EA47B4}" dt="2026-04-09T03:05:37.153" v="317" actId="255"/>
          <ac:spMkLst>
            <pc:docMk/>
            <pc:sldMk cId="23279992" sldId="335"/>
            <ac:spMk id="23" creationId="{B90F246D-A455-756F-F853-8B7E3FF9EAC4}"/>
          </ac:spMkLst>
        </pc:spChg>
      </pc:sldChg>
      <pc:sldChg chg="modSp mod">
        <pc:chgData name="Kate MacRae" userId="c31bdd56-9659-4b7c-b9c1-ff839d134c9f" providerId="ADAL" clId="{1F187186-794C-451C-8B46-35BF92EA47B4}" dt="2026-04-09T03:02:25.372" v="293" actId="14100"/>
        <pc:sldMkLst>
          <pc:docMk/>
          <pc:sldMk cId="16470400" sldId="337"/>
        </pc:sldMkLst>
        <pc:spChg chg="mod">
          <ac:chgData name="Kate MacRae" userId="c31bdd56-9659-4b7c-b9c1-ff839d134c9f" providerId="ADAL" clId="{1F187186-794C-451C-8B46-35BF92EA47B4}" dt="2026-04-09T03:01:42.505" v="288" actId="14100"/>
          <ac:spMkLst>
            <pc:docMk/>
            <pc:sldMk cId="16470400" sldId="337"/>
            <ac:spMk id="16" creationId="{7422D85C-4DF0-F1D9-7019-17C0DC9F6DAC}"/>
          </ac:spMkLst>
        </pc:spChg>
        <pc:spChg chg="mod">
          <ac:chgData name="Kate MacRae" userId="c31bdd56-9659-4b7c-b9c1-ff839d134c9f" providerId="ADAL" clId="{1F187186-794C-451C-8B46-35BF92EA47B4}" dt="2026-04-09T03:01:23.186" v="286" actId="255"/>
          <ac:spMkLst>
            <pc:docMk/>
            <pc:sldMk cId="16470400" sldId="337"/>
            <ac:spMk id="19" creationId="{B15CF934-8FB4-B999-52B7-7A92720720E3}"/>
          </ac:spMkLst>
        </pc:spChg>
        <pc:spChg chg="mod">
          <ac:chgData name="Kate MacRae" userId="c31bdd56-9659-4b7c-b9c1-ff839d134c9f" providerId="ADAL" clId="{1F187186-794C-451C-8B46-35BF92EA47B4}" dt="2026-04-09T03:01:52.657" v="289" actId="255"/>
          <ac:spMkLst>
            <pc:docMk/>
            <pc:sldMk cId="16470400" sldId="337"/>
            <ac:spMk id="23" creationId="{F11B6F75-BF58-3A5F-7800-ECABA0AC6643}"/>
          </ac:spMkLst>
        </pc:spChg>
        <pc:spChg chg="mod">
          <ac:chgData name="Kate MacRae" userId="c31bdd56-9659-4b7c-b9c1-ff839d134c9f" providerId="ADAL" clId="{1F187186-794C-451C-8B46-35BF92EA47B4}" dt="2026-04-09T03:02:22.248" v="292" actId="14100"/>
          <ac:spMkLst>
            <pc:docMk/>
            <pc:sldMk cId="16470400" sldId="337"/>
            <ac:spMk id="24" creationId="{D658B33D-23C3-1F53-DADF-2273C4718B31}"/>
          </ac:spMkLst>
        </pc:spChg>
        <pc:spChg chg="mod">
          <ac:chgData name="Kate MacRae" userId="c31bdd56-9659-4b7c-b9c1-ff839d134c9f" providerId="ADAL" clId="{1F187186-794C-451C-8B46-35BF92EA47B4}" dt="2026-04-09T03:02:25.372" v="293" actId="14100"/>
          <ac:spMkLst>
            <pc:docMk/>
            <pc:sldMk cId="16470400" sldId="337"/>
            <ac:spMk id="25" creationId="{8992837D-AF3E-5846-3EC4-AF1BF5C1B720}"/>
          </ac:spMkLst>
        </pc:spChg>
      </pc:sldChg>
      <pc:sldChg chg="modSp modAnim">
        <pc:chgData name="Kate MacRae" userId="c31bdd56-9659-4b7c-b9c1-ff839d134c9f" providerId="ADAL" clId="{1F187186-794C-451C-8B46-35BF92EA47B4}" dt="2026-04-09T03:11:02.994" v="340" actId="6549"/>
        <pc:sldMkLst>
          <pc:docMk/>
          <pc:sldMk cId="365506139" sldId="338"/>
        </pc:sldMkLst>
        <pc:spChg chg="mod">
          <ac:chgData name="Kate MacRae" userId="c31bdd56-9659-4b7c-b9c1-ff839d134c9f" providerId="ADAL" clId="{1F187186-794C-451C-8B46-35BF92EA47B4}" dt="2026-04-09T03:11:02.994" v="340" actId="6549"/>
          <ac:spMkLst>
            <pc:docMk/>
            <pc:sldMk cId="365506139" sldId="338"/>
            <ac:spMk id="20" creationId="{3475045B-C794-802F-4166-10DBAD5AF5AA}"/>
          </ac:spMkLst>
        </pc:spChg>
      </pc:sldChg>
      <pc:sldChg chg="modSp mod">
        <pc:chgData name="Kate MacRae" userId="c31bdd56-9659-4b7c-b9c1-ff839d134c9f" providerId="ADAL" clId="{1F187186-794C-451C-8B46-35BF92EA47B4}" dt="2026-04-09T03:06:14.555" v="320" actId="20577"/>
        <pc:sldMkLst>
          <pc:docMk/>
          <pc:sldMk cId="2135221847" sldId="340"/>
        </pc:sldMkLst>
        <pc:spChg chg="mod">
          <ac:chgData name="Kate MacRae" userId="c31bdd56-9659-4b7c-b9c1-ff839d134c9f" providerId="ADAL" clId="{1F187186-794C-451C-8B46-35BF92EA47B4}" dt="2026-04-09T03:06:14.555" v="320" actId="20577"/>
          <ac:spMkLst>
            <pc:docMk/>
            <pc:sldMk cId="2135221847" sldId="340"/>
            <ac:spMk id="9" creationId="{6BB8390C-8624-689C-FFA8-454C2C067C6E}"/>
          </ac:spMkLst>
        </pc:spChg>
      </pc:sldChg>
      <pc:sldChg chg="modSp mod">
        <pc:chgData name="Kate MacRae" userId="c31bdd56-9659-4b7c-b9c1-ff839d134c9f" providerId="ADAL" clId="{1F187186-794C-451C-8B46-35BF92EA47B4}" dt="2026-04-09T03:08:13.209" v="329" actId="14100"/>
        <pc:sldMkLst>
          <pc:docMk/>
          <pc:sldMk cId="2682136630" sldId="343"/>
        </pc:sldMkLst>
        <pc:spChg chg="mod">
          <ac:chgData name="Kate MacRae" userId="c31bdd56-9659-4b7c-b9c1-ff839d134c9f" providerId="ADAL" clId="{1F187186-794C-451C-8B46-35BF92EA47B4}" dt="2026-04-09T03:08:08.133" v="328" actId="14100"/>
          <ac:spMkLst>
            <pc:docMk/>
            <pc:sldMk cId="2682136630" sldId="343"/>
            <ac:spMk id="3" creationId="{543E0C0F-8A0F-45C6-2308-D4A601BC2EC1}"/>
          </ac:spMkLst>
        </pc:spChg>
        <pc:spChg chg="mod">
          <ac:chgData name="Kate MacRae" userId="c31bdd56-9659-4b7c-b9c1-ff839d134c9f" providerId="ADAL" clId="{1F187186-794C-451C-8B46-35BF92EA47B4}" dt="2026-04-09T03:07:34.398" v="322" actId="14100"/>
          <ac:spMkLst>
            <pc:docMk/>
            <pc:sldMk cId="2682136630" sldId="343"/>
            <ac:spMk id="5" creationId="{9B0F7BC1-3FB4-537D-6AB7-F9C671C90971}"/>
          </ac:spMkLst>
        </pc:spChg>
        <pc:spChg chg="mod">
          <ac:chgData name="Kate MacRae" userId="c31bdd56-9659-4b7c-b9c1-ff839d134c9f" providerId="ADAL" clId="{1F187186-794C-451C-8B46-35BF92EA47B4}" dt="2026-04-09T03:07:56.363" v="326" actId="14100"/>
          <ac:spMkLst>
            <pc:docMk/>
            <pc:sldMk cId="2682136630" sldId="343"/>
            <ac:spMk id="15" creationId="{93CC3804-07E5-D38F-BB3B-F8B3BB3439E1}"/>
          </ac:spMkLst>
        </pc:spChg>
        <pc:spChg chg="mod">
          <ac:chgData name="Kate MacRae" userId="c31bdd56-9659-4b7c-b9c1-ff839d134c9f" providerId="ADAL" clId="{1F187186-794C-451C-8B46-35BF92EA47B4}" dt="2026-04-09T03:07:48.359" v="325" actId="14100"/>
          <ac:spMkLst>
            <pc:docMk/>
            <pc:sldMk cId="2682136630" sldId="343"/>
            <ac:spMk id="20" creationId="{893CC59B-46E0-B4FC-5E4E-99068E5837A3}"/>
          </ac:spMkLst>
        </pc:spChg>
        <pc:spChg chg="mod">
          <ac:chgData name="Kate MacRae" userId="c31bdd56-9659-4b7c-b9c1-ff839d134c9f" providerId="ADAL" clId="{1F187186-794C-451C-8B46-35BF92EA47B4}" dt="2026-04-09T03:08:13.209" v="329" actId="14100"/>
          <ac:spMkLst>
            <pc:docMk/>
            <pc:sldMk cId="2682136630" sldId="343"/>
            <ac:spMk id="21" creationId="{FC4FB7B2-C004-B301-AB04-AE94A1A61ED6}"/>
          </ac:spMkLst>
        </pc:spChg>
        <pc:spChg chg="mod">
          <ac:chgData name="Kate MacRae" userId="c31bdd56-9659-4b7c-b9c1-ff839d134c9f" providerId="ADAL" clId="{1F187186-794C-451C-8B46-35BF92EA47B4}" dt="2026-04-09T03:08:02.582" v="327" actId="255"/>
          <ac:spMkLst>
            <pc:docMk/>
            <pc:sldMk cId="2682136630" sldId="343"/>
            <ac:spMk id="23" creationId="{AF15F8EE-A40B-0213-DBAD-665A5702807B}"/>
          </ac:spMkLst>
        </pc:spChg>
      </pc:sldChg>
      <pc:sldChg chg="modAnim">
        <pc:chgData name="Kate MacRae" userId="c31bdd56-9659-4b7c-b9c1-ff839d134c9f" providerId="ADAL" clId="{1F187186-794C-451C-8B46-35BF92EA47B4}" dt="2026-04-09T03:09:18.779" v="335"/>
        <pc:sldMkLst>
          <pc:docMk/>
          <pc:sldMk cId="2920276736" sldId="344"/>
        </pc:sldMkLst>
      </pc:sldChg>
      <pc:sldChg chg="modSp mod">
        <pc:chgData name="Kate MacRae" userId="c31bdd56-9659-4b7c-b9c1-ff839d134c9f" providerId="ADAL" clId="{1F187186-794C-451C-8B46-35BF92EA47B4}" dt="2026-04-09T03:15:01.503" v="348" actId="1076"/>
        <pc:sldMkLst>
          <pc:docMk/>
          <pc:sldMk cId="3262173138" sldId="346"/>
        </pc:sldMkLst>
        <pc:spChg chg="mod">
          <ac:chgData name="Kate MacRae" userId="c31bdd56-9659-4b7c-b9c1-ff839d134c9f" providerId="ADAL" clId="{1F187186-794C-451C-8B46-35BF92EA47B4}" dt="2026-04-09T03:15:01.503" v="348" actId="1076"/>
          <ac:spMkLst>
            <pc:docMk/>
            <pc:sldMk cId="3262173138" sldId="346"/>
            <ac:spMk id="16" creationId="{8FD7A81A-AB08-3A89-2103-323B789919E5}"/>
          </ac:spMkLst>
        </pc:spChg>
      </pc:sldChg>
      <pc:sldChg chg="add">
        <pc:chgData name="Kate MacRae" userId="c31bdd56-9659-4b7c-b9c1-ff839d134c9f" providerId="ADAL" clId="{1F187186-794C-451C-8B46-35BF92EA47B4}" dt="2026-04-09T02:56:38.553" v="275"/>
        <pc:sldMkLst>
          <pc:docMk/>
          <pc:sldMk cId="1794331104"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9450-71B9-6C7D-E2FC-66AB004C5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7973A-17F5-926A-58EB-654290BFB18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BF63221-4519-8082-148F-1A3E7AE7DD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752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9486-C43B-7943-E9FC-F5238D590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0743F-0799-8553-D504-D8CC8E96A9E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BF02DAB-BA75-E942-A4AF-12B9E0A21B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50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7A81-C04D-618C-BBA8-CAC9CEA7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534B8-6DBD-9496-04C8-55F23276CF7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C77269C-3656-ED39-8AD4-F4F6A792C2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4011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1685ECE7-DD5C-2626-56E0-D13FC3EB5876}"/>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52D97253-7FE5-0A61-3199-8FA2581722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F6AA0F63-E5F2-4261-A138-F1A4A8DB2DC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94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B67B-7FF0-6316-CCE6-07B1E362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39077-BE8E-9128-6077-E6696146D4D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AB4CBBB-561C-EC25-D5C3-29722EBC32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74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9486-C43B-7943-E9FC-F5238D590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0743F-0799-8553-D504-D8CC8E96A9E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BF02DAB-BA75-E942-A4AF-12B9E0A21B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50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05BC1-A020-CFB2-26F5-BAFC9306F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90C31-F64F-DAFA-8D80-363319E56D8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D175F1D-6B39-3289-306C-A5993AC78C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465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7A81-C04D-618C-BBA8-CAC9CEA7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534B8-6DBD-9496-04C8-55F23276CF7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C77269C-3656-ED39-8AD4-F4F6A792C2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4011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7D29099-BFF5-E285-FD36-47BB0136794A}"/>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46CE1F67-3F43-6917-CF5A-4D8E82959F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66475D5B-1C18-6CA9-81F9-8FF406E5CAD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502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564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4A9DA21E-B278-8F3B-6CEC-23F96067EF2A}"/>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05B28DF6-C4D4-87E1-15B0-BFF8D85028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4EC2BFF4-BF98-EE34-91D8-075AF717114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34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90A4F-F740-073E-C8AE-8E5F0443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E64AA-56A9-7D67-11A9-6C9DD0A45F3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5A72F63-5488-F74C-548A-9B51FD349C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72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C9B95-18CC-696F-E5C8-C4F7090E8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D9AFD-2956-6F1A-BDF2-AD302784BAE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B4AD94E-3D4A-E57F-E6B2-3747EFD7C7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6766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8C89-560F-F5D5-3BD1-694D20290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8B6BF-E68A-C0A3-D1F7-8AEE38F34A7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E14E038-3E2A-8133-35C6-03631C50FE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743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8E92-D926-AB13-041F-C682291A6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C40BA-4EC9-7772-6787-4312AE23241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9D6CF02-7811-B6E0-A12E-A94F0090FF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19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DF93-3A7A-48D4-D773-ED401021C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2AC97-2F05-145F-34DB-39BAE3610E0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6D96449-D76A-C53D-145C-6375261E4D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18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F2307-F1A3-E30D-BEBE-1C598FE89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89641-FDF0-9EC9-25B2-0418B40C8B5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438167F-7BBB-6D2E-9F92-88F04996A8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089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B5666E9C-B8BD-5596-5A0F-7960C097F5A9}"/>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0D1FD747-046C-5545-F012-03AE282786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B4C4FF4E-8B7D-1654-A867-FAAA10B9EA4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7090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E9E00-5594-CCE0-6FA6-E94814D30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1FA9A-B23D-3AC3-B61E-E509BC35F74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0CA4B37-F304-5C62-9550-55706D346C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944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7A73-C930-96C0-B480-56C2DDD32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B290C-A93C-25C7-D50A-920016471C0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EE9485C-6B6C-D68B-986C-838178EC164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336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70980-18B7-7DD8-CF42-804308F09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A52E8-C6F5-68FB-3A26-CC1E634DA73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CC83C36-94C8-B2B3-3147-C3A1228A97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43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7789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E324CC45-5EB9-9402-4A43-5C6685362072}"/>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0875E5C0-B648-A979-CE9B-58A89D5906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4D3F1957-5C07-DCAD-AE70-0884DCB7C87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972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837E4-45C8-2D6E-BBCB-3F2B9B659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FB343-E36D-D77A-0B20-42671C328C0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AA84487-5FEA-485C-C2E6-B5363F45BB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096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83672-0065-3840-5C99-9CDB6C537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29745-4482-54E0-5D39-6FAC87B0A6E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84BE3E4-0589-EF8C-6D9F-C1EEDF7BF5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9485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2987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6030F-94F9-4CC4-0994-08CCF7810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62836-2C21-9590-5C4C-088D500B446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05FC8F7-4E6D-E633-F751-B001AF885D9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8209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4191D-1269-F7A4-F70F-72AE7EB88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81635-81DD-3329-EF2E-61E757BFB0A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647805F-78DC-082C-D645-417074387F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981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74C7F-FF15-2F2E-26BD-6D4A034D4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C11AD-B822-EC14-59AF-19395F49BB2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E9312D8-A79C-216E-1024-6CD0B58C70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35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57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62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8873A-B028-9CC6-A016-359D42E66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2E999-ABE2-CAD1-3FD7-EEE097E65D9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6EC8042-392C-9BA5-FE83-916B1A4196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17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05BC1-A020-CFB2-26F5-BAFC9306F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90C31-F64F-DAFA-8D80-363319E56D8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D175F1D-6B39-3289-306C-A5993AC78C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46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C1709-BE43-EC07-D6F3-642EA1C0C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19984-4FFC-CF4E-DC71-97C09147261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1932CC6-1467-2D8B-8E40-9271BA844F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750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AE5-D9AE-577C-A78A-E9C29C64D5E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ADA4F033-93F9-1644-DCEA-4B51F683B2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5C768E5-EB0B-A9CE-65C3-249BA5820157}"/>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4BC98141-F3BF-6805-26FC-417624E8A8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6E4224-1879-7192-FFC9-C60B7F0796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21934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3A86-2191-B77D-3B77-C91F703515A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0C0018-6B61-A429-5E7C-B8FA3356D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5E348A0-E5CE-8E2B-2D36-8610838F5835}"/>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EFCB78DB-6FA9-C35C-7E66-7C958FE498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3AA39C-7E1F-8BE0-1D88-68D6BBD708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420113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C0F2E-EBC9-7F6E-DE6E-B6346006DB8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A36071-11C7-B86E-8C48-3D7D5480506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A61A42-3EF8-7991-76BB-2D2595BE3303}"/>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5AEC778B-97A5-4369-4C72-64962588B58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976D6B-0F5C-6876-FBAF-0135D77D67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47740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75E7-9298-BE33-BFBE-0E4FE2DA5C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B51AB-6836-533B-E502-39DC86429F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F1E51-A885-C7B9-F324-21AE49CAF7C7}"/>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BC330A88-56A9-D770-2734-C17A87970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E7E40-2CCA-5638-0D81-0761FD3A96ED}"/>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836032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A31E-0130-FB07-9DEF-7A8A39A2A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A52B3-74BC-01C2-8340-7F7960CAB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CD1E0-7B6D-9545-2970-16E61C3FBE2E}"/>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04920E27-045C-AF77-1101-A40C8857D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F68E5-8040-6906-0FBC-E1228F2A5EA2}"/>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544930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CFFF-7FC5-4536-1F97-FCC34964D85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8B3CC-3DC0-0EED-AA7C-C61EEEE70B69}"/>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5DA79-EEA4-570C-B230-3ACA93A8EDAE}"/>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A3B5FA83-664D-EA25-51E1-6D15C6F6F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8A24-AA0F-EF59-B2DD-72B5DE0C0F79}"/>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1767196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2349-D541-69A8-679F-4AD7C7F5B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45DD9-615C-CB65-0668-657F4BB74C5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07C2E-FD7A-664A-4184-DAEC5171990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D24015-492A-8496-042C-1CEA714CD3AF}"/>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6" name="Footer Placeholder 5">
            <a:extLst>
              <a:ext uri="{FF2B5EF4-FFF2-40B4-BE49-F238E27FC236}">
                <a16:creationId xmlns:a16="http://schemas.microsoft.com/office/drawing/2014/main" id="{4DA79CBD-A27A-4C1E-0BB2-40BC66FCE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91A2C-65E5-FDC1-720D-59EA22082243}"/>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4204897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64B8-7CF2-E1B2-A03D-5259FD526FB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30089-BDDD-F5A1-D058-53C190F8A18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A4286-CEC6-2BA1-4CCA-2BC8FC3DF3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4D8CA6-FE77-5D5A-2998-CC500F93F07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EAC6A-E7EE-6B1D-57FD-7C9C9240AF7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CFA1DD-965F-A426-00BF-C560E7CCCA8F}"/>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8" name="Footer Placeholder 7">
            <a:extLst>
              <a:ext uri="{FF2B5EF4-FFF2-40B4-BE49-F238E27FC236}">
                <a16:creationId xmlns:a16="http://schemas.microsoft.com/office/drawing/2014/main" id="{99A5AB69-2FAE-558A-942D-A4175AA51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22628F-7197-66D6-B72A-681A8D8768C0}"/>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153239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4D1B-84AE-FA5A-9E89-9735E1A08880}"/>
              </a:ext>
            </a:extLst>
          </p:cNvPr>
          <p:cNvSpPr>
            <a:spLocks noGrp="1"/>
          </p:cNvSpPr>
          <p:nvPr>
            <p:ph type="title"/>
          </p:nvPr>
        </p:nvSpPr>
        <p:spPr>
          <a:xfrm>
            <a:off x="234202" y="276878"/>
            <a:ext cx="7886700" cy="925419"/>
          </a:xfrm>
        </p:spPr>
        <p:txBody>
          <a:bodyPr>
            <a:normAutofit/>
          </a:bodyPr>
          <a:lstStyle>
            <a:lvl1pPr>
              <a:defRPr sz="3400"/>
            </a:lvl1pPr>
          </a:lstStyle>
          <a:p>
            <a:r>
              <a:rPr lang="en-US" dirty="0"/>
              <a:t>Click to edit Master title style</a:t>
            </a:r>
          </a:p>
        </p:txBody>
      </p:sp>
      <p:sp>
        <p:nvSpPr>
          <p:cNvPr id="3" name="Date Placeholder 2">
            <a:extLst>
              <a:ext uri="{FF2B5EF4-FFF2-40B4-BE49-F238E27FC236}">
                <a16:creationId xmlns:a16="http://schemas.microsoft.com/office/drawing/2014/main" id="{0E72174A-448B-824C-1ED9-8DBEEE1E9941}"/>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4" name="Footer Placeholder 3">
            <a:extLst>
              <a:ext uri="{FF2B5EF4-FFF2-40B4-BE49-F238E27FC236}">
                <a16:creationId xmlns:a16="http://schemas.microsoft.com/office/drawing/2014/main" id="{5A9CA0EF-7729-C0E7-4B39-72437F53D1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B8C54-CAA8-3947-0B72-D7A849FEF7AC}"/>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75241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6B290-3B8E-744F-7883-92FC60DDF11E}"/>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3" name="Footer Placeholder 2">
            <a:extLst>
              <a:ext uri="{FF2B5EF4-FFF2-40B4-BE49-F238E27FC236}">
                <a16:creationId xmlns:a16="http://schemas.microsoft.com/office/drawing/2014/main" id="{FE1DF18D-66AB-62EC-6EEB-1DC38D79E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67E0E4-E420-84B9-0D02-12D0FFFDF672}"/>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3692667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2685-F1E7-04FF-8BB9-DBF4CB494CC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916BB-312A-BC57-90F6-5CB290397DD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B1F11A-7E18-577D-7FB0-F653767EE91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CA4E9-8BE0-8DC1-1499-7047749BD247}"/>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6" name="Footer Placeholder 5">
            <a:extLst>
              <a:ext uri="{FF2B5EF4-FFF2-40B4-BE49-F238E27FC236}">
                <a16:creationId xmlns:a16="http://schemas.microsoft.com/office/drawing/2014/main" id="{4B8541F6-1D59-B1E6-6146-07E70F1E5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59A49-40A8-3001-7C94-C80CAD872DFB}"/>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05113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3D84-8B9E-3580-88D2-27554DB54E2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9030B4A-CF75-30C0-E9E8-6B76477A3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BE6079-632A-363B-0EBC-8F092B2A3C56}"/>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B0702971-FA3D-085D-DDEC-303D968D2B0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01FA65-E06A-1747-24B9-136BCAD4934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4056841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0E784-8E1D-95CF-A5D0-2A520342216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B21434-B407-4C55-6140-62A50D7CAAA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2C56A-BDD4-F06B-B21D-530F69E263E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C71A0-0A59-06A7-5327-DCC356072BC0}"/>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6" name="Footer Placeholder 5">
            <a:extLst>
              <a:ext uri="{FF2B5EF4-FFF2-40B4-BE49-F238E27FC236}">
                <a16:creationId xmlns:a16="http://schemas.microsoft.com/office/drawing/2014/main" id="{15A2E6FE-B671-335B-14D2-9BA563D3CA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B811D-2B49-3CA9-22B6-5501692754DF}"/>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145415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1797-4FC6-CCD2-691D-3AEA5EEB4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96C54-C501-4075-18BC-C7862E6A2A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2524-C2AA-C99B-7284-B664D95CBF8B}"/>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4AF66332-2ADC-71EF-EB40-9DEDEA655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8A4C5-41FE-87C4-2F32-AE5144D95350}"/>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08495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571D1-8E16-4927-381C-9EB9796123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18A4A0-2644-2431-D67C-F4652CD1FB9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29B9C-4573-A68B-2093-6472D943CD84}"/>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041C4605-5E29-2FBA-D91F-5A1E8EAC2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FE15B-800E-C91A-C140-4669E64DFC77}"/>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9481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35E6-5728-1C4E-BB51-1548CEC0817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C0F18E-9A2D-EFF3-D940-E7D834E0369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2D8D7-9C90-3D09-37A4-5B4F1B98BC9A}"/>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754234A1-9A39-7D3F-0469-602F91D54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07FAB-128F-48D9-4ADE-F36F1E27AE14}"/>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2232268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70A2-6866-455F-04EE-398331F3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9BC66-59AA-F4B9-6D5F-2D029B82AE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85E82-EA83-4699-F77C-7CD51DFEC79A}"/>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539E0D64-2425-B5B9-A6BB-49EFA7B21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630BF-88D2-885E-B425-595979183541}"/>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2614098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FEB1-9376-09DF-1895-C7214FA2972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CA0233-093B-688E-133D-283AC18623C8}"/>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A3774-1061-BA9B-B93D-E2C8DE2E2659}"/>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17998690-6E34-6288-E02D-453F1A91C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03A0D-FF6C-B246-FFDF-6BB9FAD11F51}"/>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1341466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6EC7-0DE1-2D9F-9C4F-F79F9E3D2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1A670-9A77-F6F2-D94A-C8C124A0342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FCC0C-28BE-2F20-A02D-7C191199454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6655-3318-5859-76C6-EA462E992B61}"/>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6" name="Footer Placeholder 5">
            <a:extLst>
              <a:ext uri="{FF2B5EF4-FFF2-40B4-BE49-F238E27FC236}">
                <a16:creationId xmlns:a16="http://schemas.microsoft.com/office/drawing/2014/main" id="{7850BFC1-425E-5962-0196-AD80AC4E3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F0846-9559-2517-9DB6-9DFC32EEBA92}"/>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341129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28AB-1ED5-3CEE-7D25-39687C7488A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E2B56-616C-A47E-A04E-BECB70AF3D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A6FB9D-E558-38A3-72EC-74A47F41734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A69E0-7101-F414-F26A-1589517EAD2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13142-B9CB-7B65-E050-7B0429BC734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891E2D-D48C-5CAE-B820-72AEAA2084EC}"/>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8" name="Footer Placeholder 7">
            <a:extLst>
              <a:ext uri="{FF2B5EF4-FFF2-40B4-BE49-F238E27FC236}">
                <a16:creationId xmlns:a16="http://schemas.microsoft.com/office/drawing/2014/main" id="{7248FE53-D0C8-0192-E3D8-772F6C7D31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4B45BE-1115-E078-7C5E-F1D75830F294}"/>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28354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8340-2036-4497-852D-233BA8F85DEC}"/>
              </a:ext>
            </a:extLst>
          </p:cNvPr>
          <p:cNvSpPr>
            <a:spLocks noGrp="1"/>
          </p:cNvSpPr>
          <p:nvPr>
            <p:ph type="title"/>
          </p:nvPr>
        </p:nvSpPr>
        <p:spPr>
          <a:xfrm>
            <a:off x="332814" y="203761"/>
            <a:ext cx="7886700" cy="818216"/>
          </a:xfrm>
        </p:spPr>
        <p:txBody>
          <a:bodyPr>
            <a:normAutofit/>
          </a:bodyPr>
          <a:lstStyle>
            <a:lvl1pPr>
              <a:defRPr sz="3400" b="1" i="0">
                <a:solidFill>
                  <a:schemeClr val="bg1"/>
                </a:solidFill>
                <a:latin typeface="VAG Rounded Std Thin" panose="020F0502020204020204"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505F37AD-B9D0-C240-9C28-F4558EB706FC}"/>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4" name="Footer Placeholder 3">
            <a:extLst>
              <a:ext uri="{FF2B5EF4-FFF2-40B4-BE49-F238E27FC236}">
                <a16:creationId xmlns:a16="http://schemas.microsoft.com/office/drawing/2014/main" id="{E50F34A1-4836-26AB-807C-B4E7C1F59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7331A-BF14-2679-DB7B-99F99AAAA53B}"/>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633322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ECD0FE-D48A-F9BE-5032-7B2EC73E4A89}"/>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3" name="Footer Placeholder 2">
            <a:extLst>
              <a:ext uri="{FF2B5EF4-FFF2-40B4-BE49-F238E27FC236}">
                <a16:creationId xmlns:a16="http://schemas.microsoft.com/office/drawing/2014/main" id="{2890AB55-9D5A-5B72-5999-0F9E3528D5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4840A-F6AE-3705-A320-B8BAD2714EEC}"/>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419791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D081-2C3C-0FC3-1B6D-9B40523F96C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1A47792-26F3-C35C-D8F4-7327E088804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167EE6-C162-B538-4E21-26093FB99F2D}"/>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7B19BFC6-7B9D-7C13-D282-B23E5B9FA1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3A0997-8900-329D-00FE-F69A048AC4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278109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C49F-0229-8DF5-D885-0A69135B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8FEF4C-19B0-E33D-7412-C3C352B9D4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53B7E-D367-5929-4EFE-F6300A9166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85B07-D6D8-0EC2-F4B2-6D46F42EA4CA}"/>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6" name="Footer Placeholder 5">
            <a:extLst>
              <a:ext uri="{FF2B5EF4-FFF2-40B4-BE49-F238E27FC236}">
                <a16:creationId xmlns:a16="http://schemas.microsoft.com/office/drawing/2014/main" id="{DB3BC3D5-6097-8DB3-B8E7-813D4519F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44547-FCF6-C7AB-3C54-8BF059629533}"/>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606481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B8B8-D8AA-8F2F-45E4-D414A57223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586839-B00D-7D71-F3B8-8435C2BC5C6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AA566E-3D2B-C62B-66C8-1C527912843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FD65A-BF27-30BD-3CD4-B6B05DD6D76C}"/>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6" name="Footer Placeholder 5">
            <a:extLst>
              <a:ext uri="{FF2B5EF4-FFF2-40B4-BE49-F238E27FC236}">
                <a16:creationId xmlns:a16="http://schemas.microsoft.com/office/drawing/2014/main" id="{E5563E02-AA28-D7D3-8F9A-6B6DB5788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EC35F-8C2E-604C-32DA-24AEBC11B3DB}"/>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828672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F1A6-7581-5155-73D9-7606D675A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72A991-FBDF-B704-796B-99E06EA49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8F1C0-9A49-86DE-2190-4BE01CEEB532}"/>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4F9425A2-2060-F57F-FDC6-649AA61F8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0D09E-DD45-CF4C-9BD9-A2F64C961535}"/>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1258372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E8E03-4891-7EB9-E1D8-9E1DB9A573A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57446-5C15-ACAD-53A1-B827019CC1F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087DA-7CB2-288A-1AAF-5DBAA897D0F6}"/>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928E68FB-49F8-8FBF-A6F0-F5212A799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758DE-00F1-6711-5E5F-F8D70A78BE0C}"/>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655346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034B-FEBB-4611-5141-65454EECD28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C45766-933C-CF9C-CDFE-95C5B4DBF76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33EC4-7270-5FD0-2DD6-E0D85769A4FE}"/>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F662C835-C95F-A6B9-C09D-593A75DCF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FEDD8-51F5-0C8E-626E-279A4FE6AB0A}"/>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2351744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C2AC-F778-EB64-98E1-A16504A12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C7178-BEB2-2611-B5B2-F7FC4AEEB6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F18A1-3613-2BC2-06CB-74542AF9FD1E}"/>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11285CDC-B8B9-2B4D-1586-5278C9FC1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31FAD-08C0-FE34-A2E3-3DFA82990710}"/>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2776456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67AF-413C-F398-11BD-34B027020F7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A03516-9765-6E85-3021-67B2DAE87B50}"/>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35E0E-7071-9CE7-F650-5F6782AE40B7}"/>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BB05A5CB-D47B-53D6-6414-3C198A33A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6FAD1-4E26-8596-5207-0967ECF9468D}"/>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3723933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8306-5833-B27A-5BFD-69CB5EE54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9466-3B99-598F-7CDD-181B6E134F1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5C941-4FE4-B57A-6378-F1B623F02DB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3DB8B7-339D-8704-0469-DF302CCAA36E}"/>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6" name="Footer Placeholder 5">
            <a:extLst>
              <a:ext uri="{FF2B5EF4-FFF2-40B4-BE49-F238E27FC236}">
                <a16:creationId xmlns:a16="http://schemas.microsoft.com/office/drawing/2014/main" id="{4E7634B4-B553-FF00-A269-5BE6F1A26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E5304-D80C-6456-2C4E-E9FB113BCE4E}"/>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3448287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525E-0AC0-4ECD-1A50-5620CEBD014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57C35-D98C-AEF0-3DAA-C1CDCA1DFF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6AA79-D421-A5CB-CAF8-6AF16214D18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76CD93-D9A0-F7C3-87FA-0BC67DE95E6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44A55-57AC-5DCB-89C3-6C7AE4E19CF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E2789E-7597-C9D5-A708-37912179202B}"/>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8" name="Footer Placeholder 7">
            <a:extLst>
              <a:ext uri="{FF2B5EF4-FFF2-40B4-BE49-F238E27FC236}">
                <a16:creationId xmlns:a16="http://schemas.microsoft.com/office/drawing/2014/main" id="{C6A449F0-E7D1-0B17-48C6-E15679EFD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FD72F1-91D0-013D-6BA3-CC2DE2ED92DA}"/>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796408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8D85-E331-965E-E273-A9E331478A74}"/>
              </a:ext>
            </a:extLst>
          </p:cNvPr>
          <p:cNvSpPr>
            <a:spLocks noGrp="1"/>
          </p:cNvSpPr>
          <p:nvPr>
            <p:ph type="title"/>
          </p:nvPr>
        </p:nvSpPr>
        <p:spPr>
          <a:xfrm>
            <a:off x="216273" y="136525"/>
            <a:ext cx="7886700" cy="849593"/>
          </a:xfrm>
        </p:spPr>
        <p:txBody>
          <a:bodyPr>
            <a:normAutofit/>
          </a:bodyPr>
          <a:lstStyle>
            <a:lvl1pPr>
              <a:defRPr sz="3500" b="1" i="0">
                <a:solidFill>
                  <a:srgbClr val="41A152"/>
                </a:solidFill>
                <a:latin typeface="VAG Rounded Std Thin" panose="020F0502020204020204"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50CD8B10-A02C-E056-88CA-F71ABC2AEF52}"/>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4" name="Footer Placeholder 3">
            <a:extLst>
              <a:ext uri="{FF2B5EF4-FFF2-40B4-BE49-F238E27FC236}">
                <a16:creationId xmlns:a16="http://schemas.microsoft.com/office/drawing/2014/main" id="{FEFC9369-27F5-CD39-8F1B-D536AA55C8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219C1A-5570-29E4-C539-189778779597}"/>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57750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967F-3E6B-564A-40D5-786DB6C07D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ED0CE9-E0DC-6803-0F8A-CD7FE522886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631C675-5D58-A937-1E5E-E12EE61BEAB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FD84BC2-8DF9-1C9B-1E09-ED5C4D365A73}"/>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3965EAE0-7A1C-BF57-0682-9266D82151A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C3066DE-D23C-537B-16FA-E6BA049E60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500188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0958F-73AB-8E07-185E-F26089A77F87}"/>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3" name="Footer Placeholder 2">
            <a:extLst>
              <a:ext uri="{FF2B5EF4-FFF2-40B4-BE49-F238E27FC236}">
                <a16:creationId xmlns:a16="http://schemas.microsoft.com/office/drawing/2014/main" id="{550FE287-9D2D-DC6E-C9D5-3061F7454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CEE7CE-964D-F008-9308-EA2419D2EA0C}"/>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4235645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4A3F-F6DF-8F71-7BE9-103D8F46F44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6D8943-99CF-FD8E-7755-282CDA3DD5A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BEAF1-CD2C-5503-DA32-C6D321FA81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4B5E7-EA8E-6484-2386-9A331B14CD3C}"/>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6" name="Footer Placeholder 5">
            <a:extLst>
              <a:ext uri="{FF2B5EF4-FFF2-40B4-BE49-F238E27FC236}">
                <a16:creationId xmlns:a16="http://schemas.microsoft.com/office/drawing/2014/main" id="{648723B6-E36C-9E1A-68D8-49B00EAE6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17B45-ABEE-8B63-724B-869EF994EE50}"/>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628492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3C94-DA87-7EA7-FB8E-864F32414D5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9F7242-B483-02FA-90BD-2CCA2C4666E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CF06C-5ACC-8911-8DCB-7B008246BB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12D37-2DC7-7D18-B3BE-010A758672ED}"/>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6" name="Footer Placeholder 5">
            <a:extLst>
              <a:ext uri="{FF2B5EF4-FFF2-40B4-BE49-F238E27FC236}">
                <a16:creationId xmlns:a16="http://schemas.microsoft.com/office/drawing/2014/main" id="{AE28DAB0-80DD-053E-CCAA-5CFA861B6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C285C-9BA1-BE3D-7C89-752CBB8AD767}"/>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2604446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2A63-EC1F-C797-0DAB-4F062694C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BE220-6080-374D-C6DC-AD1069FFE6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2F353-A340-2E3B-118E-8E26B7545EA5}"/>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76BF4ACA-AAF2-725C-239A-BAC5EEA53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D1F01-0697-1E1E-BB2D-1D7ACC6491EA}"/>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892835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B277A-D5CD-F643-FBFE-E62258B93E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AABE5A-12EB-2B1F-CA35-7AD45E45270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BFEFA-23B1-6888-DEAA-3B5A67DBA880}"/>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927349F1-81F9-089C-226F-013FA4420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CFC5E-304E-030B-5A33-15D513C5F4C3}"/>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146985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33A2-13C5-966E-46A5-D824289775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21B4AB-4598-3E51-0931-C9EFF2AA2AF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DDB32-B069-8074-3036-EC53DF59C363}"/>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5" name="Footer Placeholder 4">
            <a:extLst>
              <a:ext uri="{FF2B5EF4-FFF2-40B4-BE49-F238E27FC236}">
                <a16:creationId xmlns:a16="http://schemas.microsoft.com/office/drawing/2014/main" id="{FC6C7901-4174-4E1E-9B9D-84EE4F6C1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B4E07-E823-3725-3D36-717C26CA5EE2}"/>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935016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11AA-D869-62CC-9CDE-89A1045E3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DFF409-484A-C3C0-D1EB-5221E1972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18964-113E-0A1D-821C-F7445974EAA7}"/>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5" name="Footer Placeholder 4">
            <a:extLst>
              <a:ext uri="{FF2B5EF4-FFF2-40B4-BE49-F238E27FC236}">
                <a16:creationId xmlns:a16="http://schemas.microsoft.com/office/drawing/2014/main" id="{90CB0290-4A93-74CB-8A9F-6EFBCEFB7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0A1C8-601C-B28D-D48B-AD6050F7948E}"/>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393608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C849-089A-C2FD-4C5C-5D94812508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56CBBF-22DD-808D-94F2-9FF0E322F53E}"/>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7CBFCE-EC63-DAC5-30BF-449B689DF86C}"/>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5" name="Footer Placeholder 4">
            <a:extLst>
              <a:ext uri="{FF2B5EF4-FFF2-40B4-BE49-F238E27FC236}">
                <a16:creationId xmlns:a16="http://schemas.microsoft.com/office/drawing/2014/main" id="{D89EFC2C-4ADC-F9B0-409A-6D9C6AE2D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CF251-3231-2D4D-98BB-3F72BE8A05E0}"/>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2412044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499D-D44C-B302-E01B-65AE9F7B0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E1A1F-AD0F-9E17-0562-685984B3A20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C4C6D-98F4-036B-B17D-22416DF8BBA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444B70-680E-8EB6-C5C4-FE01381E043F}"/>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6" name="Footer Placeholder 5">
            <a:extLst>
              <a:ext uri="{FF2B5EF4-FFF2-40B4-BE49-F238E27FC236}">
                <a16:creationId xmlns:a16="http://schemas.microsoft.com/office/drawing/2014/main" id="{8EC7D161-270C-6CD2-7E31-BE87DA505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D7939-B3EF-068C-CB9D-4273F1C460EB}"/>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3494147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7079-869D-5111-05B2-3BED83C8218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96C008-800B-7EB4-7FB4-64EF184F565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F82CC5-10B5-30A3-842A-7E85A00405E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26AFAA-CD05-2913-DC86-C70F63E1A56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9A683-81D2-35DF-7774-69FF3E09A45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CA3659-7150-BEDE-6E05-0C5B897F7161}"/>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8" name="Footer Placeholder 7">
            <a:extLst>
              <a:ext uri="{FF2B5EF4-FFF2-40B4-BE49-F238E27FC236}">
                <a16:creationId xmlns:a16="http://schemas.microsoft.com/office/drawing/2014/main" id="{17A08C56-6488-A979-E662-26DDDC14C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F5C9C6-3C00-AA54-1895-EAFEE995CA78}"/>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72166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66B0-9867-8F0F-0C72-FCA839D1B4E0}"/>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D8FAA97-F089-C478-77A0-4D8C0DB9AB5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8C7575-BCEA-8226-C199-A12EC159ECA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70C2A86-E2BA-2CC9-39C1-F33E033362D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9C852-EF46-E3B7-90A4-08FB4A3B377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0F3ECFC-61EC-8BC3-7A27-E4934723CF1B}"/>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82AF07EB-ABEB-7D1B-03E0-547A7E0CF42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3C66E2E-9374-9D1B-92E4-34073437437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149178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AFF8-EB61-1DC6-7A7C-23BF0B930E31}"/>
              </a:ext>
            </a:extLst>
          </p:cNvPr>
          <p:cNvSpPr>
            <a:spLocks noGrp="1"/>
          </p:cNvSpPr>
          <p:nvPr>
            <p:ph type="title"/>
          </p:nvPr>
        </p:nvSpPr>
        <p:spPr>
          <a:xfrm>
            <a:off x="377639" y="266513"/>
            <a:ext cx="7886700" cy="65685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4819CFA-2263-8907-7CA2-838DF10C7222}"/>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4" name="Footer Placeholder 3">
            <a:extLst>
              <a:ext uri="{FF2B5EF4-FFF2-40B4-BE49-F238E27FC236}">
                <a16:creationId xmlns:a16="http://schemas.microsoft.com/office/drawing/2014/main" id="{99A8558C-E3F8-7E01-8E84-45373A3046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4855FA-F8A0-20B8-A157-BC5C12EF89BC}"/>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4105568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D4C53-A2BD-8396-E30F-F11BD68CCC96}"/>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3" name="Footer Placeholder 2">
            <a:extLst>
              <a:ext uri="{FF2B5EF4-FFF2-40B4-BE49-F238E27FC236}">
                <a16:creationId xmlns:a16="http://schemas.microsoft.com/office/drawing/2014/main" id="{87ACDFB3-1724-46C8-497A-8FEB4729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EE4FF7-77EF-991E-A4B3-EF5C269FDD05}"/>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3272110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6FA0-B3FF-8E23-1B0D-1D748B914DC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7D347-8C8F-D403-621C-354871CE534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63783-5954-3C4E-510D-7FB465F5F24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310D5-AEE9-A88E-406D-B9689192A4CA}"/>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6" name="Footer Placeholder 5">
            <a:extLst>
              <a:ext uri="{FF2B5EF4-FFF2-40B4-BE49-F238E27FC236}">
                <a16:creationId xmlns:a16="http://schemas.microsoft.com/office/drawing/2014/main" id="{AD6B8F5A-0567-B159-2D1F-872D69038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9669E-B390-B489-E1E0-F6C31C2B2F10}"/>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654689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027C-C087-CBF0-E988-111FBA59E5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B76A1D-9CA4-E9DF-663B-3E3744DE49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239D8F-4FAB-5EC9-7B14-CCB9F5ACE59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673C8-E733-AF55-6CB5-21D8B91B2F54}"/>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6" name="Footer Placeholder 5">
            <a:extLst>
              <a:ext uri="{FF2B5EF4-FFF2-40B4-BE49-F238E27FC236}">
                <a16:creationId xmlns:a16="http://schemas.microsoft.com/office/drawing/2014/main" id="{F410680B-B982-F50F-CBDC-8E18B1A00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E0D3B-DF1D-6058-3B2A-06EB99F4BDF0}"/>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410610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5D2E-0EA0-D9F2-7E26-AE9239428F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F91601-330B-7761-8DA4-33CF4C4B72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DEF48-546C-D47E-3B51-FBE485DDD28C}"/>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5" name="Footer Placeholder 4">
            <a:extLst>
              <a:ext uri="{FF2B5EF4-FFF2-40B4-BE49-F238E27FC236}">
                <a16:creationId xmlns:a16="http://schemas.microsoft.com/office/drawing/2014/main" id="{ECA3CBE5-0C32-1421-BBBB-B0E2514C1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3263-5CE3-8303-6AA1-9990E2D6973C}"/>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1418711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6486E-64B1-DE69-93A7-9FEA7D9ADEC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027219-101A-565F-468B-D10CB0D1F7A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B9E4-2024-C9DA-2BE1-D0089D36885E}"/>
              </a:ext>
            </a:extLst>
          </p:cNvPr>
          <p:cNvSpPr>
            <a:spLocks noGrp="1"/>
          </p:cNvSpPr>
          <p:nvPr>
            <p:ph type="dt" sz="half" idx="10"/>
          </p:nvPr>
        </p:nvSpPr>
        <p:spPr/>
        <p:txBody>
          <a:bodyPr/>
          <a:lstStyle/>
          <a:p>
            <a:fld id="{9AC386B8-61DE-8B4B-87E9-80D11540CD54}" type="datetimeFigureOut">
              <a:rPr lang="en-US" smtClean="0"/>
              <a:t>4/9/2026</a:t>
            </a:fld>
            <a:endParaRPr lang="en-US"/>
          </a:p>
        </p:txBody>
      </p:sp>
      <p:sp>
        <p:nvSpPr>
          <p:cNvPr id="5" name="Footer Placeholder 4">
            <a:extLst>
              <a:ext uri="{FF2B5EF4-FFF2-40B4-BE49-F238E27FC236}">
                <a16:creationId xmlns:a16="http://schemas.microsoft.com/office/drawing/2014/main" id="{E911BC4A-238A-2377-E0BA-607F980A9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94A95-371E-A05A-741E-429BFCE749ED}"/>
              </a:ext>
            </a:extLst>
          </p:cNvPr>
          <p:cNvSpPr>
            <a:spLocks noGrp="1"/>
          </p:cNvSpPr>
          <p:nvPr>
            <p:ph type="sldNum" sz="quarter" idx="12"/>
          </p:nvPr>
        </p:nvSpPr>
        <p:spPr/>
        <p:txBody>
          <a:bodyPr/>
          <a:lstStyle/>
          <a:p>
            <a:fld id="{16B10EF0-DEE3-BC49-A33B-2E7FB2935C12}" type="slidenum">
              <a:rPr lang="en-US" smtClean="0"/>
              <a:t>‹#›</a:t>
            </a:fld>
            <a:endParaRPr lang="en-US"/>
          </a:p>
        </p:txBody>
      </p:sp>
    </p:spTree>
    <p:extLst>
      <p:ext uri="{BB962C8B-B14F-4D97-AF65-F5344CB8AC3E}">
        <p14:creationId xmlns:p14="http://schemas.microsoft.com/office/powerpoint/2010/main" val="295640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760A-FB09-B26D-48CE-8160C704179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24E1DF8-B6D7-FFC9-E445-916B79F9D5FD}"/>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AE2D172A-E64F-5FFC-DD61-56BD6875C87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4DE9F83-351A-D14A-3436-8D71C143195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53960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B5BC5-EE16-3820-474B-A2883B453A7A}"/>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0D4A5146-A582-A2E1-327C-AB253842BEE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A85416E-FDA5-DF82-4893-FBF7A65E19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84388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0E627-8066-B167-EA63-6E3AC3DD19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4586A6F-11AF-C664-D5F7-9640DB6369D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A2300A7-6FFE-0FED-EE4C-52FC298AE6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6DAB80-FF9B-6AD6-BF2C-DB776376451E}"/>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16FAE184-7FC2-882F-6F22-9ED4FD4F860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68CA505-F13F-E80F-1997-29AC77B8EBC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25163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79D2-5D70-7BF6-AFCF-BCB91C143A0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879F495-DFBD-A6EF-8725-0D2A1CF98EF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E4E9A752-D003-6071-3B91-9010400D63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6C6D54-AFC6-9C97-B6FC-4AD06E80E1F4}"/>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54085FB0-036A-2EB0-DA86-64FFDBD903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1299F72-0AB7-D26F-DE47-3DF15CC98B6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7587835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E3BA2-3699-197F-96F1-D8698EBC833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D2EC8F-EDB8-8ECD-8D9F-368FE77560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57333E1-6CDC-1BDD-3460-1279E7CC881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3B3006BF-7367-ADDD-3309-B419A121426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7E67D6A-2595-7608-30EB-01A68DF14D0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AU" smtClean="0"/>
              <a:t>‹#›</a:t>
            </a:fld>
            <a:endParaRPr lang="en-AU"/>
          </a:p>
        </p:txBody>
      </p:sp>
      <p:sp>
        <p:nvSpPr>
          <p:cNvPr id="8" name="TextBox 7">
            <a:extLst>
              <a:ext uri="{FF2B5EF4-FFF2-40B4-BE49-F238E27FC236}">
                <a16:creationId xmlns:a16="http://schemas.microsoft.com/office/drawing/2014/main" id="{4BD5B6C2-390A-C64B-6406-7FC344D9284E}"/>
              </a:ext>
            </a:extLst>
          </p:cNvPr>
          <p:cNvSpPr txBox="1"/>
          <p:nvPr>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US" sz="1000">
                <a:solidFill>
                  <a:srgbClr val="FF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68436604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ACF20-FAA8-353D-5CCB-565154B57174}"/>
              </a:ext>
            </a:extLst>
          </p:cNvPr>
          <p:cNvSpPr>
            <a:spLocks noGrp="1"/>
          </p:cNvSpPr>
          <p:nvPr>
            <p:ph type="title"/>
          </p:nvPr>
        </p:nvSpPr>
        <p:spPr>
          <a:xfrm>
            <a:off x="628650" y="32067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82EDBD-6578-944D-6C89-518581FB38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F002EF-6512-ED1F-002E-AD60B68CB2F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FBA683F0-EEF8-281C-548C-374B18A052A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6FC89E-4A51-F2ED-34B8-D895D2FE99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63765C-7484-0342-8A42-AC758EF0DFE2}" type="slidenum">
              <a:rPr lang="en-US" smtClean="0"/>
              <a:t>‹#›</a:t>
            </a:fld>
            <a:endParaRPr lang="en-US"/>
          </a:p>
        </p:txBody>
      </p:sp>
    </p:spTree>
    <p:extLst>
      <p:ext uri="{BB962C8B-B14F-4D97-AF65-F5344CB8AC3E}">
        <p14:creationId xmlns:p14="http://schemas.microsoft.com/office/powerpoint/2010/main" val="40500925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b="1" i="0" kern="1200">
          <a:solidFill>
            <a:schemeClr val="tx1"/>
          </a:solidFill>
          <a:latin typeface="VAG Rounded Std Thin" panose="020F05020202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1C7B1-78A7-2DD5-FE97-502055A24939}"/>
              </a:ext>
            </a:extLst>
          </p:cNvPr>
          <p:cNvSpPr>
            <a:spLocks noGrp="1"/>
          </p:cNvSpPr>
          <p:nvPr>
            <p:ph type="title"/>
          </p:nvPr>
        </p:nvSpPr>
        <p:spPr>
          <a:xfrm>
            <a:off x="368674" y="136525"/>
            <a:ext cx="7886700" cy="8630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236C17-49CF-270D-A6B3-0B2E479DA8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DE325-9814-EC9E-8248-FFB72AACB84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818A916D-871F-7E4E-5951-69FCEEE24A4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F6CCAE-9E18-3F08-DF8A-167D2216C0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E6FE21-4A6C-9C4E-B2F8-6919902CDA2F}" type="slidenum">
              <a:rPr lang="en-US" smtClean="0"/>
              <a:t>‹#›</a:t>
            </a:fld>
            <a:endParaRPr lang="en-US"/>
          </a:p>
        </p:txBody>
      </p:sp>
    </p:spTree>
    <p:extLst>
      <p:ext uri="{BB962C8B-B14F-4D97-AF65-F5344CB8AC3E}">
        <p14:creationId xmlns:p14="http://schemas.microsoft.com/office/powerpoint/2010/main" val="31116274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3400" b="1" i="0" kern="1200">
          <a:solidFill>
            <a:schemeClr val="tx1"/>
          </a:solidFill>
          <a:latin typeface="VAG Rounded Std Thin" panose="020F05020202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83717-CC2A-7A2C-E5D8-6183E81F01F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99009C-65C2-608A-32F5-938FA4F858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9B6CA-CE64-8652-2860-19C8BAC4AAB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7654B75E-CCF3-07E6-4B21-E9D86BD6AD8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A53E203-74A8-B5D2-C49F-A05DAD3FA2E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0DDD52-29AB-2343-8C9A-4426FF024D45}" type="slidenum">
              <a:rPr lang="en-US" smtClean="0"/>
              <a:t>‹#›</a:t>
            </a:fld>
            <a:endParaRPr lang="en-US"/>
          </a:p>
        </p:txBody>
      </p:sp>
    </p:spTree>
    <p:extLst>
      <p:ext uri="{BB962C8B-B14F-4D97-AF65-F5344CB8AC3E}">
        <p14:creationId xmlns:p14="http://schemas.microsoft.com/office/powerpoint/2010/main" val="4905194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8FF1E-6BE2-7A09-AD52-19B1527A86F7}"/>
              </a:ext>
            </a:extLst>
          </p:cNvPr>
          <p:cNvSpPr>
            <a:spLocks noGrp="1"/>
          </p:cNvSpPr>
          <p:nvPr>
            <p:ph type="title"/>
          </p:nvPr>
        </p:nvSpPr>
        <p:spPr>
          <a:xfrm>
            <a:off x="628650" y="365125"/>
            <a:ext cx="7886700" cy="656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F868FAF-A5AF-9C63-2C06-9728CBD094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9E1D3-74E0-E3BD-DE95-130F5C75E75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C386B8-61DE-8B4B-87E9-80D11540CD54}" type="datetimeFigureOut">
              <a:rPr lang="en-US" smtClean="0"/>
              <a:t>4/9/2026</a:t>
            </a:fld>
            <a:endParaRPr lang="en-US"/>
          </a:p>
        </p:txBody>
      </p:sp>
      <p:sp>
        <p:nvSpPr>
          <p:cNvPr id="5" name="Footer Placeholder 4">
            <a:extLst>
              <a:ext uri="{FF2B5EF4-FFF2-40B4-BE49-F238E27FC236}">
                <a16:creationId xmlns:a16="http://schemas.microsoft.com/office/drawing/2014/main" id="{82F36169-5E87-3BE9-45DB-7CAB5821BEF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5C4810-FBAD-261E-3018-2768E26ED1B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B10EF0-DEE3-BC49-A33B-2E7FB2935C12}" type="slidenum">
              <a:rPr lang="en-US" smtClean="0"/>
              <a:t>‹#›</a:t>
            </a:fld>
            <a:endParaRPr lang="en-US"/>
          </a:p>
        </p:txBody>
      </p:sp>
    </p:spTree>
    <p:extLst>
      <p:ext uri="{BB962C8B-B14F-4D97-AF65-F5344CB8AC3E}">
        <p14:creationId xmlns:p14="http://schemas.microsoft.com/office/powerpoint/2010/main" val="22566673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3600" b="1" i="0" kern="1200">
          <a:solidFill>
            <a:schemeClr val="bg1"/>
          </a:solidFill>
          <a:latin typeface="VAG Rounded Std Thin" panose="020F05020202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4.emf"/><Relationship Id="rId5" Type="http://schemas.openxmlformats.org/officeDocument/2006/relationships/image" Target="../media/image22.emf"/><Relationship Id="rId10" Type="http://schemas.openxmlformats.org/officeDocument/2006/relationships/image" Target="../media/image28.emf"/><Relationship Id="rId4" Type="http://schemas.openxmlformats.org/officeDocument/2006/relationships/image" Target="../media/image17.svg"/><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4.png"/><Relationship Id="rId7"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7.emf"/><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42.emf"/><Relationship Id="rId5" Type="http://schemas.openxmlformats.org/officeDocument/2006/relationships/image" Target="../media/image28.emf"/><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6.png"/><Relationship Id="rId7"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9.emf"/><Relationship Id="rId11" Type="http://schemas.openxmlformats.org/officeDocument/2006/relationships/image" Target="../media/image48.png"/><Relationship Id="rId5" Type="http://schemas.openxmlformats.org/officeDocument/2006/relationships/image" Target="../media/image18.emf"/><Relationship Id="rId10" Type="http://schemas.openxmlformats.org/officeDocument/2006/relationships/image" Target="../media/image47.png"/><Relationship Id="rId4" Type="http://schemas.openxmlformats.org/officeDocument/2006/relationships/image" Target="../media/image17.svg"/><Relationship Id="rId9" Type="http://schemas.openxmlformats.org/officeDocument/2006/relationships/image" Target="../media/image46.emf"/></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29.png"/><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50.emf"/><Relationship Id="rId5" Type="http://schemas.openxmlformats.org/officeDocument/2006/relationships/image" Target="../media/image49.emf"/><Relationship Id="rId10" Type="http://schemas.openxmlformats.org/officeDocument/2006/relationships/image" Target="../media/image53.emf"/><Relationship Id="rId4" Type="http://schemas.openxmlformats.org/officeDocument/2006/relationships/image" Target="../media/image30.svg"/><Relationship Id="rId9" Type="http://schemas.openxmlformats.org/officeDocument/2006/relationships/image" Target="../media/image52.em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7.xml"/><Relationship Id="rId5" Type="http://schemas.openxmlformats.org/officeDocument/2006/relationships/image" Target="../media/image60.emf"/><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0.png"/><Relationship Id="rId7"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2.emf"/><Relationship Id="rId5" Type="http://schemas.openxmlformats.org/officeDocument/2006/relationships/image" Target="../media/image28.emf"/><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16.png"/><Relationship Id="rId7"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63.emf"/><Relationship Id="rId5" Type="http://schemas.openxmlformats.org/officeDocument/2006/relationships/image" Target="../media/image18.emf"/><Relationship Id="rId10" Type="http://schemas.openxmlformats.org/officeDocument/2006/relationships/image" Target="../media/image67.emf"/><Relationship Id="rId4" Type="http://schemas.openxmlformats.org/officeDocument/2006/relationships/image" Target="../media/image17.svg"/><Relationship Id="rId9" Type="http://schemas.openxmlformats.org/officeDocument/2006/relationships/image" Target="../media/image66.emf"/></Relationships>
</file>

<file path=ppt/slides/_rels/slide2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4.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70.emf"/><Relationship Id="rId11" Type="http://schemas.openxmlformats.org/officeDocument/2006/relationships/image" Target="../media/image20.emf"/><Relationship Id="rId5" Type="http://schemas.openxmlformats.org/officeDocument/2006/relationships/image" Target="../media/image69.svg"/><Relationship Id="rId10" Type="http://schemas.openxmlformats.org/officeDocument/2006/relationships/image" Target="../media/image46.emf"/><Relationship Id="rId4" Type="http://schemas.openxmlformats.org/officeDocument/2006/relationships/image" Target="../media/image68.png"/><Relationship Id="rId9" Type="http://schemas.openxmlformats.org/officeDocument/2006/relationships/image" Target="../media/image22.emf"/></Relationships>
</file>

<file path=ppt/slides/_rels/slide24.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9.png"/><Relationship Id="rId7"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72.emf"/><Relationship Id="rId11" Type="http://schemas.openxmlformats.org/officeDocument/2006/relationships/image" Target="../media/image52.emf"/><Relationship Id="rId5" Type="http://schemas.openxmlformats.org/officeDocument/2006/relationships/image" Target="../media/image18.emf"/><Relationship Id="rId10" Type="http://schemas.openxmlformats.org/officeDocument/2006/relationships/image" Target="../media/image51.emf"/><Relationship Id="rId4" Type="http://schemas.openxmlformats.org/officeDocument/2006/relationships/image" Target="../media/image30.svg"/><Relationship Id="rId9" Type="http://schemas.openxmlformats.org/officeDocument/2006/relationships/image" Target="../media/image73.emf"/></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notesSlide" Target="../notesSlides/notesSlide19.xml"/><Relationship Id="rId7" Type="http://schemas.openxmlformats.org/officeDocument/2006/relationships/image" Target="../media/image30.svg"/><Relationship Id="rId2" Type="http://schemas.openxmlformats.org/officeDocument/2006/relationships/slideLayout" Target="../slideLayouts/slideLayout28.xml"/><Relationship Id="rId1" Type="http://schemas.openxmlformats.org/officeDocument/2006/relationships/video" Target="https://www.youtube.com/embed/uFKaD6NFjDQ?feature=oembed" TargetMode="External"/><Relationship Id="rId6" Type="http://schemas.openxmlformats.org/officeDocument/2006/relationships/image" Target="../media/image29.png"/><Relationship Id="rId5" Type="http://schemas.openxmlformats.org/officeDocument/2006/relationships/hyperlink" Target="https://www.youtube.com/watch?v=uFKaD6NFjDQ" TargetMode="Externa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79.emf"/><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78.emf"/><Relationship Id="rId5" Type="http://schemas.openxmlformats.org/officeDocument/2006/relationships/image" Target="../media/image65.emf"/><Relationship Id="rId4" Type="http://schemas.openxmlformats.org/officeDocument/2006/relationships/image" Target="../media/image77.emf"/></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82.emf"/><Relationship Id="rId4" Type="http://schemas.openxmlformats.org/officeDocument/2006/relationships/image" Target="../media/image81.em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42.emf"/><Relationship Id="rId5" Type="http://schemas.openxmlformats.org/officeDocument/2006/relationships/image" Target="../media/image28.emf"/><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16.png"/><Relationship Id="rId7" Type="http://schemas.openxmlformats.org/officeDocument/2006/relationships/image" Target="../media/image84.emf"/><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67.emf"/><Relationship Id="rId5" Type="http://schemas.openxmlformats.org/officeDocument/2006/relationships/image" Target="../media/image18.emf"/><Relationship Id="rId10" Type="http://schemas.openxmlformats.org/officeDocument/2006/relationships/image" Target="../media/image87.png"/><Relationship Id="rId4" Type="http://schemas.openxmlformats.org/officeDocument/2006/relationships/image" Target="../media/image17.svg"/><Relationship Id="rId9" Type="http://schemas.openxmlformats.org/officeDocument/2006/relationships/image" Target="../media/image86.emf"/></Relationships>
</file>

<file path=ppt/slides/_rels/slide3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8.png"/><Relationship Id="rId7" Type="http://schemas.openxmlformats.org/officeDocument/2006/relationships/image" Target="../media/image89.png"/><Relationship Id="rId12" Type="http://schemas.openxmlformats.org/officeDocument/2006/relationships/image" Target="../media/image90.emf"/><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88.png"/><Relationship Id="rId11" Type="http://schemas.openxmlformats.org/officeDocument/2006/relationships/image" Target="../media/image46.emf"/><Relationship Id="rId5" Type="http://schemas.openxmlformats.org/officeDocument/2006/relationships/image" Target="../media/image70.emf"/><Relationship Id="rId10" Type="http://schemas.openxmlformats.org/officeDocument/2006/relationships/image" Target="../media/image20.emf"/><Relationship Id="rId4" Type="http://schemas.openxmlformats.org/officeDocument/2006/relationships/image" Target="../media/image69.svg"/><Relationship Id="rId9" Type="http://schemas.openxmlformats.org/officeDocument/2006/relationships/image" Target="../media/image22.emf"/></Relationships>
</file>

<file path=ppt/slides/_rels/slide33.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29.png"/><Relationship Id="rId7" Type="http://schemas.openxmlformats.org/officeDocument/2006/relationships/image" Target="../media/image73.emf"/><Relationship Id="rId12" Type="http://schemas.openxmlformats.org/officeDocument/2006/relationships/image" Target="../media/image91.emf"/><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66.emf"/><Relationship Id="rId11" Type="http://schemas.openxmlformats.org/officeDocument/2006/relationships/image" Target="../media/image51.emf"/><Relationship Id="rId5" Type="http://schemas.openxmlformats.org/officeDocument/2006/relationships/image" Target="../media/image18.emf"/><Relationship Id="rId10" Type="http://schemas.openxmlformats.org/officeDocument/2006/relationships/image" Target="../media/image53.emf"/><Relationship Id="rId4" Type="http://schemas.openxmlformats.org/officeDocument/2006/relationships/image" Target="../media/image30.svg"/><Relationship Id="rId9" Type="http://schemas.openxmlformats.org/officeDocument/2006/relationships/image" Target="../media/image78.emf"/></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93.emf"/><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0.png"/><Relationship Id="rId7" Type="http://schemas.openxmlformats.org/officeDocument/2006/relationships/image" Target="../media/image101.emf"/><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100.emf"/><Relationship Id="rId5" Type="http://schemas.openxmlformats.org/officeDocument/2006/relationships/image" Target="../media/image43.emf"/><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2.png"/><Relationship Id="rId7" Type="http://schemas.openxmlformats.org/officeDocument/2006/relationships/image" Target="../media/image105.emf"/><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104.emf"/><Relationship Id="rId5" Type="http://schemas.openxmlformats.org/officeDocument/2006/relationships/image" Target="../media/image24.emf"/><Relationship Id="rId10" Type="http://schemas.openxmlformats.org/officeDocument/2006/relationships/image" Target="../media/image108.emf"/><Relationship Id="rId4" Type="http://schemas.openxmlformats.org/officeDocument/2006/relationships/image" Target="../media/image103.svg"/><Relationship Id="rId9" Type="http://schemas.openxmlformats.org/officeDocument/2006/relationships/image" Target="../media/image107.emf"/></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11.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93.emf"/><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93.emf"/><Relationship Id="rId4" Type="http://schemas.openxmlformats.org/officeDocument/2006/relationships/image" Target="../media/image36.sv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40.png"/><Relationship Id="rId7" Type="http://schemas.openxmlformats.org/officeDocument/2006/relationships/image" Target="../media/image116.emf"/><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101.emf"/><Relationship Id="rId5" Type="http://schemas.openxmlformats.org/officeDocument/2006/relationships/image" Target="../media/image43.emf"/><Relationship Id="rId4" Type="http://schemas.openxmlformats.org/officeDocument/2006/relationships/image" Target="../media/image41.sv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04.emf"/><Relationship Id="rId5" Type="http://schemas.openxmlformats.org/officeDocument/2006/relationships/image" Target="../media/image24.emf"/><Relationship Id="rId4" Type="http://schemas.openxmlformats.org/officeDocument/2006/relationships/image" Target="../media/image103.sv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svg"/><Relationship Id="rId9"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7D0y7ywc32g" TargetMode="External"/><Relationship Id="rId2" Type="http://schemas.openxmlformats.org/officeDocument/2006/relationships/slideLayout" Target="../slideLayouts/slideLayout28.xml"/><Relationship Id="rId1" Type="http://schemas.openxmlformats.org/officeDocument/2006/relationships/video" Target="https://www.youtube.com/embed/7D0y7ywc32g?feature=oembed"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38EBFEE7-97F5-D79F-66FD-705F3A1CBD78}"/>
              </a:ext>
            </a:extLst>
          </p:cNvPr>
          <p:cNvPicPr>
            <a:picLocks noChangeAspect="1"/>
          </p:cNvPicPr>
          <p:nvPr/>
        </p:nvPicPr>
        <p:blipFill>
          <a:blip r:embed="rId3"/>
          <a:src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2A588DC-8AC9-A190-62FA-E44BFCFFE391}"/>
              </a:ext>
            </a:extLst>
          </p:cNvPr>
          <p:cNvSpPr/>
          <p:nvPr/>
        </p:nvSpPr>
        <p:spPr>
          <a:xfrm>
            <a:off x="0" y="5819426"/>
            <a:ext cx="9144000" cy="1038574"/>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57E23D-82FC-78AE-F313-A217FC074D82}"/>
              </a:ext>
            </a:extLst>
          </p:cNvPr>
          <p:cNvSpPr txBox="1"/>
          <p:nvPr/>
        </p:nvSpPr>
        <p:spPr>
          <a:xfrm>
            <a:off x="742089" y="1510681"/>
            <a:ext cx="3456921" cy="105808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CEFD64C5-F0EC-CD70-2243-D91803F1999C}"/>
              </a:ext>
            </a:extLst>
          </p:cNvPr>
          <p:cNvSpPr>
            <a:spLocks noGrp="1"/>
          </p:cNvSpPr>
          <p:nvPr>
            <p:ph type="title"/>
          </p:nvPr>
        </p:nvSpPr>
        <p:spPr>
          <a:xfrm>
            <a:off x="288000" y="288000"/>
            <a:ext cx="7886700" cy="818216"/>
          </a:xfrm>
        </p:spPr>
        <p:txBody>
          <a:bodyPr anchor="t" anchorCtr="0"/>
          <a:lstStyle/>
          <a:p>
            <a:r>
              <a:rPr lang="en-US" dirty="0"/>
              <a:t>Let’s investigate</a:t>
            </a:r>
          </a:p>
        </p:txBody>
      </p:sp>
      <p:pic>
        <p:nvPicPr>
          <p:cNvPr id="4" name="Graphic 3">
            <a:extLst>
              <a:ext uri="{FF2B5EF4-FFF2-40B4-BE49-F238E27FC236}">
                <a16:creationId xmlns:a16="http://schemas.microsoft.com/office/drawing/2014/main" id="{7C9742D3-DC5C-D095-CE9A-D12B21441B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7D2422AA-CACD-0E23-763A-5579576B82F0}"/>
              </a:ext>
            </a:extLst>
          </p:cNvPr>
          <p:cNvSpPr txBox="1"/>
          <p:nvPr/>
        </p:nvSpPr>
        <p:spPr>
          <a:xfrm>
            <a:off x="1427982" y="1653434"/>
            <a:ext cx="2331433" cy="784830"/>
          </a:xfrm>
          <a:prstGeom prst="rect">
            <a:avLst/>
          </a:prstGeom>
          <a:noFill/>
        </p:spPr>
        <p:txBody>
          <a:bodyPr wrap="square">
            <a:spAutoFit/>
          </a:bodyPr>
          <a:lstStyle/>
          <a:p>
            <a:r>
              <a:rPr lang="en-AU" sz="1450" b="1" dirty="0">
                <a:latin typeface="VAG Rounded Std Thin" panose="020F0502020204020204" pitchFamily="34" charset="77"/>
                <a:ea typeface="Calibri"/>
                <a:cs typeface="Calibri"/>
                <a:sym typeface="Calibri"/>
              </a:rPr>
              <a:t>1. Observe </a:t>
            </a:r>
            <a:r>
              <a:rPr lang="en-AU" sz="1450" dirty="0">
                <a:latin typeface="VAG Rounded Std Light" panose="020F0502020204020204" pitchFamily="34" charset="0"/>
              </a:rPr>
              <a:t>the worms using a magnifying glass. </a:t>
            </a:r>
            <a:endParaRPr lang="en-US" sz="1450" dirty="0"/>
          </a:p>
          <a:p>
            <a:endParaRPr lang="en-AU" sz="1450" dirty="0">
              <a:solidFill>
                <a:schemeClr val="dk1"/>
              </a:solidFill>
              <a:latin typeface="VAG Rounded Std Light" panose="020F0502020204020204" pitchFamily="34" charset="77"/>
              <a:ea typeface="Calibri"/>
              <a:cs typeface="Calibri"/>
              <a:sym typeface="Calibri"/>
            </a:endParaRPr>
          </a:p>
        </p:txBody>
      </p:sp>
      <p:sp>
        <p:nvSpPr>
          <p:cNvPr id="13" name="TextBox 12">
            <a:extLst>
              <a:ext uri="{FF2B5EF4-FFF2-40B4-BE49-F238E27FC236}">
                <a16:creationId xmlns:a16="http://schemas.microsoft.com/office/drawing/2014/main" id="{9209E78D-2869-C6B3-2FEB-E6B4431C914F}"/>
              </a:ext>
            </a:extLst>
          </p:cNvPr>
          <p:cNvSpPr txBox="1"/>
          <p:nvPr/>
        </p:nvSpPr>
        <p:spPr>
          <a:xfrm>
            <a:off x="4897165" y="1516942"/>
            <a:ext cx="3917649" cy="413121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7C36A14E-0D98-7DC2-2723-739907779ECB}"/>
              </a:ext>
            </a:extLst>
          </p:cNvPr>
          <p:cNvSpPr txBox="1"/>
          <p:nvPr/>
        </p:nvSpPr>
        <p:spPr>
          <a:xfrm>
            <a:off x="5354908" y="1678647"/>
            <a:ext cx="3778032" cy="323165"/>
          </a:xfrm>
          <a:prstGeom prst="rect">
            <a:avLst/>
          </a:prstGeom>
          <a:noFill/>
        </p:spPr>
        <p:txBody>
          <a:bodyPr wrap="square">
            <a:spAutoFit/>
          </a:bodyPr>
          <a:lstStyle/>
          <a:p>
            <a:r>
              <a:rPr lang="en-AU" sz="1450" b="1" dirty="0">
                <a:solidFill>
                  <a:schemeClr val="dk1"/>
                </a:solidFill>
                <a:latin typeface="VAG Rounded Std Thin" panose="020F0502020204020204" pitchFamily="34" charset="77"/>
                <a:ea typeface="Calibri"/>
                <a:cs typeface="Calibri"/>
                <a:sym typeface="Calibri"/>
              </a:rPr>
              <a:t>3. Record</a:t>
            </a:r>
            <a:r>
              <a:rPr lang="en-AU" sz="1450" dirty="0">
                <a:solidFill>
                  <a:schemeClr val="dk1"/>
                </a:solidFill>
                <a:latin typeface="VAG Rounded Std Light" panose="020F0502020204020204" pitchFamily="34" charset="77"/>
                <a:ea typeface="Calibri"/>
                <a:cs typeface="Calibri"/>
                <a:sym typeface="Calibri"/>
              </a:rPr>
              <a:t> </a:t>
            </a:r>
            <a:r>
              <a:rPr lang="en-AU" sz="1450" dirty="0">
                <a:latin typeface="VAG Rounded Std Light" panose="020F0502020204020204" pitchFamily="34" charset="0"/>
              </a:rPr>
              <a:t>observations about the worm: </a:t>
            </a:r>
          </a:p>
        </p:txBody>
      </p:sp>
      <p:sp>
        <p:nvSpPr>
          <p:cNvPr id="26" name="TextBox 25">
            <a:extLst>
              <a:ext uri="{FF2B5EF4-FFF2-40B4-BE49-F238E27FC236}">
                <a16:creationId xmlns:a16="http://schemas.microsoft.com/office/drawing/2014/main" id="{F769389C-5B3F-FD41-9CD3-8F74F2FCE6E6}"/>
              </a:ext>
            </a:extLst>
          </p:cNvPr>
          <p:cNvSpPr txBox="1"/>
          <p:nvPr/>
        </p:nvSpPr>
        <p:spPr>
          <a:xfrm>
            <a:off x="1358042" y="5884494"/>
            <a:ext cx="7557357" cy="861774"/>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Take a photo of a worm and use the text tool to add labels in the correct places.</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Use a voice record function to record your observations about the worm.</a:t>
            </a:r>
          </a:p>
        </p:txBody>
      </p:sp>
      <p:pic>
        <p:nvPicPr>
          <p:cNvPr id="34" name="Picture 33">
            <a:extLst>
              <a:ext uri="{FF2B5EF4-FFF2-40B4-BE49-F238E27FC236}">
                <a16:creationId xmlns:a16="http://schemas.microsoft.com/office/drawing/2014/main" id="{BE629BE6-8322-073C-28F2-54254846E951}"/>
              </a:ext>
            </a:extLst>
          </p:cNvPr>
          <p:cNvPicPr>
            <a:picLocks noChangeAspect="1"/>
          </p:cNvPicPr>
          <p:nvPr/>
        </p:nvPicPr>
        <p:blipFill>
          <a:blip r:embed="rId5"/>
          <a:stretch>
            <a:fillRect/>
          </a:stretch>
        </p:blipFill>
        <p:spPr>
          <a:xfrm>
            <a:off x="354133" y="1455011"/>
            <a:ext cx="939800" cy="876300"/>
          </a:xfrm>
          <a:prstGeom prst="rect">
            <a:avLst/>
          </a:prstGeom>
        </p:spPr>
      </p:pic>
      <p:pic>
        <p:nvPicPr>
          <p:cNvPr id="37" name="Picture 36">
            <a:extLst>
              <a:ext uri="{FF2B5EF4-FFF2-40B4-BE49-F238E27FC236}">
                <a16:creationId xmlns:a16="http://schemas.microsoft.com/office/drawing/2014/main" id="{B0B29B73-38A0-6DD1-8BEE-4637F399B557}"/>
              </a:ext>
            </a:extLst>
          </p:cNvPr>
          <p:cNvPicPr>
            <a:picLocks noChangeAspect="1"/>
          </p:cNvPicPr>
          <p:nvPr/>
        </p:nvPicPr>
        <p:blipFill>
          <a:blip r:embed="rId6"/>
          <a:stretch>
            <a:fillRect/>
          </a:stretch>
        </p:blipFill>
        <p:spPr>
          <a:xfrm>
            <a:off x="354133" y="5980458"/>
            <a:ext cx="899150" cy="588729"/>
          </a:xfrm>
          <a:prstGeom prst="rect">
            <a:avLst/>
          </a:prstGeom>
        </p:spPr>
      </p:pic>
      <p:pic>
        <p:nvPicPr>
          <p:cNvPr id="3" name="Picture 2" descr="A cartoon of a worm&#10;&#10;AI-generated content may be incorrect.">
            <a:extLst>
              <a:ext uri="{FF2B5EF4-FFF2-40B4-BE49-F238E27FC236}">
                <a16:creationId xmlns:a16="http://schemas.microsoft.com/office/drawing/2014/main" id="{F5033468-0E13-D6E5-4FA0-AE75E2F3D7A5}"/>
              </a:ext>
            </a:extLst>
          </p:cNvPr>
          <p:cNvPicPr>
            <a:picLocks noChangeAspect="1"/>
          </p:cNvPicPr>
          <p:nvPr/>
        </p:nvPicPr>
        <p:blipFill>
          <a:blip r:embed="rId7"/>
          <a:stretch>
            <a:fillRect/>
          </a:stretch>
        </p:blipFill>
        <p:spPr>
          <a:xfrm rot="20973648">
            <a:off x="4064080" y="242233"/>
            <a:ext cx="916314" cy="647514"/>
          </a:xfrm>
          <a:prstGeom prst="rect">
            <a:avLst/>
          </a:prstGeom>
        </p:spPr>
      </p:pic>
      <p:sp>
        <p:nvSpPr>
          <p:cNvPr id="5" name="TextBox 4">
            <a:extLst>
              <a:ext uri="{FF2B5EF4-FFF2-40B4-BE49-F238E27FC236}">
                <a16:creationId xmlns:a16="http://schemas.microsoft.com/office/drawing/2014/main" id="{5863687F-7D7B-1300-F4A9-86EB79AEEAAB}"/>
              </a:ext>
            </a:extLst>
          </p:cNvPr>
          <p:cNvSpPr txBox="1"/>
          <p:nvPr/>
        </p:nvSpPr>
        <p:spPr>
          <a:xfrm rot="21430211">
            <a:off x="4387716" y="304665"/>
            <a:ext cx="3107128" cy="692497"/>
          </a:xfrm>
          <a:prstGeom prst="rect">
            <a:avLst/>
          </a:prstGeom>
          <a:noFill/>
        </p:spPr>
        <p:txBody>
          <a:bodyPr wrap="square">
            <a:spAutoFit/>
          </a:bodyPr>
          <a:lstStyle/>
          <a:p>
            <a:pPr lvl="0" algn="ctr">
              <a:defRPr/>
            </a:pPr>
            <a:r>
              <a:rPr lang="en-AU" sz="1300" b="1" dirty="0">
                <a:solidFill>
                  <a:schemeClr val="bg1"/>
                </a:solidFill>
                <a:latin typeface="VAG Rounded Std Thin" panose="020F0502020204020204" pitchFamily="34" charset="77"/>
              </a:rPr>
              <a:t>Remember, worms are living creatures. They need to be treated gently and touched as little as possible.</a:t>
            </a:r>
          </a:p>
        </p:txBody>
      </p:sp>
      <p:sp>
        <p:nvSpPr>
          <p:cNvPr id="11" name="TextBox 10">
            <a:extLst>
              <a:ext uri="{FF2B5EF4-FFF2-40B4-BE49-F238E27FC236}">
                <a16:creationId xmlns:a16="http://schemas.microsoft.com/office/drawing/2014/main" id="{907F333F-B096-1D25-27D1-5BE8913EF14E}"/>
              </a:ext>
            </a:extLst>
          </p:cNvPr>
          <p:cNvSpPr txBox="1"/>
          <p:nvPr/>
        </p:nvSpPr>
        <p:spPr>
          <a:xfrm>
            <a:off x="714709" y="2740035"/>
            <a:ext cx="3484301" cy="2908123"/>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FEAFD2AF-EC8A-E55F-4FA7-29DB3EEF0CC3}"/>
              </a:ext>
            </a:extLst>
          </p:cNvPr>
          <p:cNvSpPr txBox="1"/>
          <p:nvPr/>
        </p:nvSpPr>
        <p:spPr>
          <a:xfrm>
            <a:off x="1370353" y="2815854"/>
            <a:ext cx="2752515" cy="2769989"/>
          </a:xfrm>
          <a:prstGeom prst="rect">
            <a:avLst/>
          </a:prstGeom>
          <a:noFill/>
        </p:spPr>
        <p:txBody>
          <a:bodyPr wrap="square">
            <a:spAutoFit/>
          </a:bodyPr>
          <a:lstStyle/>
          <a:p>
            <a:r>
              <a:rPr lang="en-AU" sz="1450" b="1" dirty="0">
                <a:solidFill>
                  <a:schemeClr val="dk1"/>
                </a:solidFill>
                <a:latin typeface="VAG Rounded Std Thin" panose="020F0502020204020204" pitchFamily="34" charset="77"/>
                <a:ea typeface="Calibri"/>
                <a:cs typeface="Calibri"/>
                <a:sym typeface="Calibri"/>
              </a:rPr>
              <a:t>2. Complete</a:t>
            </a:r>
            <a:r>
              <a:rPr lang="en-AU" sz="1450" dirty="0">
                <a:solidFill>
                  <a:schemeClr val="dk1"/>
                </a:solidFill>
                <a:latin typeface="VAG Rounded Std Light" panose="020F0502020204020204" pitchFamily="34" charset="77"/>
                <a:ea typeface="Calibri"/>
                <a:cs typeface="Calibri"/>
                <a:sym typeface="Calibri"/>
              </a:rPr>
              <a:t> </a:t>
            </a:r>
            <a:r>
              <a:rPr lang="en-AU" sz="1450" dirty="0">
                <a:latin typeface="VAG Rounded Std Light" panose="020F0502020204020204" pitchFamily="34" charset="0"/>
              </a:rPr>
              <a:t>a scientific drawing of your earthworm. Label the following external and internal parts on your diagrams:  </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mouth 	</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hearts</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clitellum </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crop</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anus</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gizzard</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brain</a:t>
            </a:r>
          </a:p>
          <a:p>
            <a:pPr marL="176400" lvl="0" indent="-177750">
              <a:lnSpc>
                <a:spcPct val="100000"/>
              </a:lnSpc>
              <a:buFont typeface="Arial" panose="020B0604020202020204" pitchFamily="34" charset="0"/>
              <a:buChar char="•"/>
            </a:pPr>
            <a:r>
              <a:rPr lang="en-AU" sz="1400" dirty="0">
                <a:latin typeface="VAG Rounded Std Light" panose="020F0502020204020204" pitchFamily="34" charset="0"/>
              </a:rPr>
              <a:t>intestine</a:t>
            </a:r>
            <a:r>
              <a:rPr lang="en-AU" sz="1600" dirty="0">
                <a:latin typeface="VAG Rounded Std Light" panose="020F0502020204020204" pitchFamily="34" charset="0"/>
              </a:rPr>
              <a:t> </a:t>
            </a:r>
            <a:endParaRPr lang="en-US" sz="1600" dirty="0"/>
          </a:p>
        </p:txBody>
      </p:sp>
      <p:sp>
        <p:nvSpPr>
          <p:cNvPr id="15" name="TextBox 14">
            <a:extLst>
              <a:ext uri="{FF2B5EF4-FFF2-40B4-BE49-F238E27FC236}">
                <a16:creationId xmlns:a16="http://schemas.microsoft.com/office/drawing/2014/main" id="{FB7ABA9A-2F91-CF0F-1AE1-145AEF1675E9}"/>
              </a:ext>
            </a:extLst>
          </p:cNvPr>
          <p:cNvSpPr txBox="1"/>
          <p:nvPr/>
        </p:nvSpPr>
        <p:spPr>
          <a:xfrm>
            <a:off x="5378151" y="1951776"/>
            <a:ext cx="3311132" cy="1590179"/>
          </a:xfrm>
          <a:prstGeom prst="rect">
            <a:avLst/>
          </a:prstGeom>
          <a:noFill/>
        </p:spPr>
        <p:txBody>
          <a:bodyPr wrap="square">
            <a:spAutoFit/>
          </a:bodyPr>
          <a:lstStyle/>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smell</a:t>
            </a:r>
          </a:p>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colour</a:t>
            </a:r>
          </a:p>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number of segments</a:t>
            </a:r>
          </a:p>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can you find the worm’s head and tail?</a:t>
            </a:r>
          </a:p>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does it have eyes, a nose, hair, or a mouth?</a:t>
            </a:r>
          </a:p>
        </p:txBody>
      </p:sp>
      <p:pic>
        <p:nvPicPr>
          <p:cNvPr id="12" name="Picture 11" descr="A diagram of a worm&#10;&#10;AI-generated content may be incorrect.">
            <a:extLst>
              <a:ext uri="{FF2B5EF4-FFF2-40B4-BE49-F238E27FC236}">
                <a16:creationId xmlns:a16="http://schemas.microsoft.com/office/drawing/2014/main" id="{4D4C7280-98EA-69CA-6F66-67738A42B66B}"/>
              </a:ext>
            </a:extLst>
          </p:cNvPr>
          <p:cNvPicPr>
            <a:picLocks noChangeAspect="1"/>
          </p:cNvPicPr>
          <p:nvPr/>
        </p:nvPicPr>
        <p:blipFill>
          <a:blip r:embed="rId8"/>
          <a:stretch>
            <a:fillRect/>
          </a:stretch>
        </p:blipFill>
        <p:spPr>
          <a:xfrm>
            <a:off x="7207874" y="3371661"/>
            <a:ext cx="1360048" cy="1941925"/>
          </a:xfrm>
          <a:prstGeom prst="rect">
            <a:avLst/>
          </a:prstGeom>
        </p:spPr>
      </p:pic>
      <p:pic>
        <p:nvPicPr>
          <p:cNvPr id="33" name="Picture 32">
            <a:extLst>
              <a:ext uri="{FF2B5EF4-FFF2-40B4-BE49-F238E27FC236}">
                <a16:creationId xmlns:a16="http://schemas.microsoft.com/office/drawing/2014/main" id="{B18AE96E-5F15-BE32-3095-57F3655694E1}"/>
              </a:ext>
            </a:extLst>
          </p:cNvPr>
          <p:cNvPicPr>
            <a:picLocks noChangeAspect="1"/>
          </p:cNvPicPr>
          <p:nvPr/>
        </p:nvPicPr>
        <p:blipFill>
          <a:blip r:embed="rId9"/>
          <a:stretch>
            <a:fillRect/>
          </a:stretch>
        </p:blipFill>
        <p:spPr>
          <a:xfrm>
            <a:off x="354133" y="2637329"/>
            <a:ext cx="939800" cy="876300"/>
          </a:xfrm>
          <a:prstGeom prst="rect">
            <a:avLst/>
          </a:prstGeom>
        </p:spPr>
      </p:pic>
      <p:pic>
        <p:nvPicPr>
          <p:cNvPr id="6" name="Picture 5">
            <a:extLst>
              <a:ext uri="{FF2B5EF4-FFF2-40B4-BE49-F238E27FC236}">
                <a16:creationId xmlns:a16="http://schemas.microsoft.com/office/drawing/2014/main" id="{787271BE-2664-F363-0353-B0382F214F3D}"/>
              </a:ext>
            </a:extLst>
          </p:cNvPr>
          <p:cNvPicPr>
            <a:picLocks noChangeAspect="1"/>
          </p:cNvPicPr>
          <p:nvPr/>
        </p:nvPicPr>
        <p:blipFill>
          <a:blip r:embed="rId10"/>
          <a:stretch>
            <a:fillRect/>
          </a:stretch>
        </p:blipFill>
        <p:spPr>
          <a:xfrm>
            <a:off x="4416552" y="1455011"/>
            <a:ext cx="939800" cy="876300"/>
          </a:xfrm>
          <a:prstGeom prst="rect">
            <a:avLst/>
          </a:prstGeom>
        </p:spPr>
      </p:pic>
      <p:sp>
        <p:nvSpPr>
          <p:cNvPr id="16" name="TextBox 15">
            <a:extLst>
              <a:ext uri="{FF2B5EF4-FFF2-40B4-BE49-F238E27FC236}">
                <a16:creationId xmlns:a16="http://schemas.microsoft.com/office/drawing/2014/main" id="{E4469219-A746-112F-5380-4EBDF58EE0E8}"/>
              </a:ext>
            </a:extLst>
          </p:cNvPr>
          <p:cNvSpPr txBox="1"/>
          <p:nvPr/>
        </p:nvSpPr>
        <p:spPr>
          <a:xfrm>
            <a:off x="5378151" y="3491109"/>
            <a:ext cx="1789672" cy="1703030"/>
          </a:xfrm>
          <a:prstGeom prst="rect">
            <a:avLst/>
          </a:prstGeom>
          <a:noFill/>
        </p:spPr>
        <p:txBody>
          <a:bodyPr wrap="square">
            <a:spAutoFit/>
          </a:bodyPr>
          <a:lstStyle/>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how does the worm’s skin feel?</a:t>
            </a:r>
          </a:p>
          <a:p>
            <a:pPr marL="176400" lvl="0" indent="-176400" algn="l">
              <a:lnSpc>
                <a:spcPct val="100000"/>
              </a:lnSpc>
              <a:spcAft>
                <a:spcPts val="400"/>
              </a:spcAft>
              <a:buFont typeface="Arial" panose="020B0604020202020204" pitchFamily="34" charset="0"/>
              <a:buChar char="•"/>
            </a:pPr>
            <a:r>
              <a:rPr lang="en-AU" sz="1400" dirty="0">
                <a:latin typeface="VAG Rounded Std Light" panose="020F0502020204020204" pitchFamily="34" charset="0"/>
              </a:rPr>
              <a:t>do you think the worm has a skeleton?</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how does the worm move?</a:t>
            </a:r>
          </a:p>
        </p:txBody>
      </p:sp>
    </p:spTree>
    <p:extLst>
      <p:ext uri="{BB962C8B-B14F-4D97-AF65-F5344CB8AC3E}">
        <p14:creationId xmlns:p14="http://schemas.microsoft.com/office/powerpoint/2010/main" val="39212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A78B2-E952-06E7-F86A-1418BE338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7CB3F-9A6F-50CB-2558-36BE634E4C60}"/>
              </a:ext>
            </a:extLst>
          </p:cNvPr>
          <p:cNvSpPr>
            <a:spLocks noGrp="1"/>
          </p:cNvSpPr>
          <p:nvPr>
            <p:ph type="title"/>
          </p:nvPr>
        </p:nvSpPr>
        <p:spPr>
          <a:xfrm>
            <a:off x="288000" y="288000"/>
            <a:ext cx="7886700" cy="818216"/>
          </a:xfrm>
        </p:spPr>
        <p:txBody>
          <a:bodyPr anchor="t" anchorCtr="0"/>
          <a:lstStyle/>
          <a:p>
            <a:r>
              <a:rPr lang="en-US" dirty="0"/>
              <a:t>Let’s discuss</a:t>
            </a:r>
          </a:p>
        </p:txBody>
      </p:sp>
      <p:pic>
        <p:nvPicPr>
          <p:cNvPr id="4" name="Graphic 3">
            <a:extLst>
              <a:ext uri="{FF2B5EF4-FFF2-40B4-BE49-F238E27FC236}">
                <a16:creationId xmlns:a16="http://schemas.microsoft.com/office/drawing/2014/main" id="{FD112557-062F-1DF2-34DC-003E06A5AD0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8" name="TextBox 7">
            <a:extLst>
              <a:ext uri="{FF2B5EF4-FFF2-40B4-BE49-F238E27FC236}">
                <a16:creationId xmlns:a16="http://schemas.microsoft.com/office/drawing/2014/main" id="{CCC28236-CE7F-B559-5464-DB3B9F974A0F}"/>
              </a:ext>
            </a:extLst>
          </p:cNvPr>
          <p:cNvSpPr txBox="1"/>
          <p:nvPr/>
        </p:nvSpPr>
        <p:spPr>
          <a:xfrm>
            <a:off x="446471" y="3036539"/>
            <a:ext cx="2705673" cy="260530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0" name="TextBox 9">
            <a:extLst>
              <a:ext uri="{FF2B5EF4-FFF2-40B4-BE49-F238E27FC236}">
                <a16:creationId xmlns:a16="http://schemas.microsoft.com/office/drawing/2014/main" id="{31A1727D-FFC4-69BA-4623-D07B1C8DAB5A}"/>
              </a:ext>
            </a:extLst>
          </p:cNvPr>
          <p:cNvSpPr txBox="1"/>
          <p:nvPr/>
        </p:nvSpPr>
        <p:spPr>
          <a:xfrm>
            <a:off x="528308" y="3545915"/>
            <a:ext cx="2541998" cy="1892826"/>
          </a:xfrm>
          <a:prstGeom prst="rect">
            <a:avLst/>
          </a:prstGeom>
          <a:noFill/>
        </p:spPr>
        <p:txBody>
          <a:bodyPr wrap="square">
            <a:spAutoFit/>
          </a:bodyPr>
          <a:lstStyle/>
          <a:p>
            <a:pPr lvl="0" algn="ctr">
              <a:lnSpc>
                <a:spcPct val="100000"/>
              </a:lnSpc>
              <a:spcAft>
                <a:spcPts val="600"/>
              </a:spcAft>
            </a:pPr>
            <a:r>
              <a:rPr lang="en-AU" sz="1600" dirty="0">
                <a:latin typeface="VAG Rounded Std Light" panose="020F0502020204020204" pitchFamily="34" charset="0"/>
              </a:rPr>
              <a:t>Humans need arms and legs to move around, but worms don’t have these.</a:t>
            </a:r>
          </a:p>
          <a:p>
            <a:pPr lvl="0" algn="ctr">
              <a:lnSpc>
                <a:spcPct val="100000"/>
              </a:lnSpc>
              <a:spcAft>
                <a:spcPts val="600"/>
              </a:spcAft>
            </a:pPr>
            <a:r>
              <a:rPr lang="en-AU" sz="1600" dirty="0">
                <a:latin typeface="VAG Rounded Std Light" panose="020F0502020204020204" pitchFamily="34" charset="0"/>
              </a:rPr>
              <a:t>How have worms adapted their physical features to allow them to move easily in their habitat? </a:t>
            </a:r>
            <a:endParaRPr lang="en-US" sz="1600" dirty="0">
              <a:latin typeface="VAG Rounded Std Light" panose="020F0502020204020204" pitchFamily="34" charset="0"/>
            </a:endParaRPr>
          </a:p>
        </p:txBody>
      </p:sp>
      <p:pic>
        <p:nvPicPr>
          <p:cNvPr id="20" name="Picture 19">
            <a:extLst>
              <a:ext uri="{FF2B5EF4-FFF2-40B4-BE49-F238E27FC236}">
                <a16:creationId xmlns:a16="http://schemas.microsoft.com/office/drawing/2014/main" id="{563C82BE-BA15-C016-E3E9-940A97597AFE}"/>
              </a:ext>
            </a:extLst>
          </p:cNvPr>
          <p:cNvPicPr>
            <a:picLocks noChangeAspect="1"/>
          </p:cNvPicPr>
          <p:nvPr/>
        </p:nvPicPr>
        <p:blipFill>
          <a:blip r:embed="rId5"/>
          <a:stretch>
            <a:fillRect/>
          </a:stretch>
        </p:blipFill>
        <p:spPr>
          <a:xfrm>
            <a:off x="1329407" y="2552418"/>
            <a:ext cx="939800" cy="876300"/>
          </a:xfrm>
          <a:prstGeom prst="rect">
            <a:avLst/>
          </a:prstGeom>
        </p:spPr>
      </p:pic>
      <p:sp>
        <p:nvSpPr>
          <p:cNvPr id="5" name="TextBox 4">
            <a:extLst>
              <a:ext uri="{FF2B5EF4-FFF2-40B4-BE49-F238E27FC236}">
                <a16:creationId xmlns:a16="http://schemas.microsoft.com/office/drawing/2014/main" id="{AD557075-389F-F61F-6828-A0C527626017}"/>
              </a:ext>
            </a:extLst>
          </p:cNvPr>
          <p:cNvSpPr txBox="1"/>
          <p:nvPr/>
        </p:nvSpPr>
        <p:spPr>
          <a:xfrm>
            <a:off x="3351702" y="3036538"/>
            <a:ext cx="2541998" cy="260530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DDCC52DF-E642-D9C1-062F-48BC692CB7D0}"/>
              </a:ext>
            </a:extLst>
          </p:cNvPr>
          <p:cNvSpPr txBox="1"/>
          <p:nvPr/>
        </p:nvSpPr>
        <p:spPr>
          <a:xfrm>
            <a:off x="3480095" y="3545915"/>
            <a:ext cx="2285212" cy="1646605"/>
          </a:xfrm>
          <a:prstGeom prst="rect">
            <a:avLst/>
          </a:prstGeom>
          <a:noFill/>
        </p:spPr>
        <p:txBody>
          <a:bodyPr wrap="square">
            <a:spAutoFit/>
          </a:bodyPr>
          <a:lstStyle/>
          <a:p>
            <a:pPr lvl="0" algn="ctr">
              <a:lnSpc>
                <a:spcPct val="100000"/>
              </a:lnSpc>
              <a:spcAft>
                <a:spcPts val="600"/>
              </a:spcAft>
            </a:pPr>
            <a:r>
              <a:rPr lang="en-AU" sz="1600" dirty="0">
                <a:latin typeface="VAG Rounded Std Light" panose="020F0502020204020204" pitchFamily="34" charset="0"/>
              </a:rPr>
              <a:t>Humans wear sunglasses to protect their eyes from the glare of the sun. </a:t>
            </a:r>
          </a:p>
          <a:p>
            <a:pPr lvl="0" algn="ctr">
              <a:lnSpc>
                <a:spcPct val="100000"/>
              </a:lnSpc>
              <a:spcAft>
                <a:spcPts val="600"/>
              </a:spcAft>
            </a:pPr>
            <a:r>
              <a:rPr lang="en-AU" sz="1600" dirty="0">
                <a:latin typeface="VAG Rounded Std Light" panose="020F0502020204020204" pitchFamily="34" charset="0"/>
              </a:rPr>
              <a:t>How does sunlight impact on worms? </a:t>
            </a:r>
            <a:endParaRPr lang="en-US" sz="1600" dirty="0">
              <a:latin typeface="VAG Rounded Std Light" panose="020F0502020204020204" pitchFamily="34" charset="0"/>
            </a:endParaRPr>
          </a:p>
        </p:txBody>
      </p:sp>
      <p:pic>
        <p:nvPicPr>
          <p:cNvPr id="12" name="Picture 11">
            <a:extLst>
              <a:ext uri="{FF2B5EF4-FFF2-40B4-BE49-F238E27FC236}">
                <a16:creationId xmlns:a16="http://schemas.microsoft.com/office/drawing/2014/main" id="{B97B1B6E-4F30-E4D1-54A9-9806B86AB3A5}"/>
              </a:ext>
            </a:extLst>
          </p:cNvPr>
          <p:cNvPicPr>
            <a:picLocks noChangeAspect="1"/>
          </p:cNvPicPr>
          <p:nvPr/>
        </p:nvPicPr>
        <p:blipFill>
          <a:blip r:embed="rId6"/>
          <a:stretch>
            <a:fillRect/>
          </a:stretch>
        </p:blipFill>
        <p:spPr>
          <a:xfrm>
            <a:off x="4152801" y="2552418"/>
            <a:ext cx="939800" cy="876300"/>
          </a:xfrm>
          <a:prstGeom prst="rect">
            <a:avLst/>
          </a:prstGeom>
        </p:spPr>
      </p:pic>
      <p:sp>
        <p:nvSpPr>
          <p:cNvPr id="23" name="TextBox 22">
            <a:extLst>
              <a:ext uri="{FF2B5EF4-FFF2-40B4-BE49-F238E27FC236}">
                <a16:creationId xmlns:a16="http://schemas.microsoft.com/office/drawing/2014/main" id="{039AD27A-13C3-6CB3-FEE7-94D5BD5D2B0E}"/>
              </a:ext>
            </a:extLst>
          </p:cNvPr>
          <p:cNvSpPr txBox="1"/>
          <p:nvPr/>
        </p:nvSpPr>
        <p:spPr>
          <a:xfrm>
            <a:off x="6093258" y="3045432"/>
            <a:ext cx="2541998" cy="259641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EE1C8B5C-4254-1559-0961-190C85F4E670}"/>
              </a:ext>
            </a:extLst>
          </p:cNvPr>
          <p:cNvSpPr txBox="1"/>
          <p:nvPr/>
        </p:nvSpPr>
        <p:spPr>
          <a:xfrm>
            <a:off x="6175360" y="3545915"/>
            <a:ext cx="2411386" cy="1892826"/>
          </a:xfrm>
          <a:prstGeom prst="rect">
            <a:avLst/>
          </a:prstGeom>
          <a:noFill/>
        </p:spPr>
        <p:txBody>
          <a:bodyPr wrap="square">
            <a:spAutoFit/>
          </a:bodyPr>
          <a:lstStyle/>
          <a:p>
            <a:pPr lvl="0" algn="ctr">
              <a:lnSpc>
                <a:spcPct val="100000"/>
              </a:lnSpc>
              <a:spcAft>
                <a:spcPts val="600"/>
              </a:spcAft>
            </a:pPr>
            <a:r>
              <a:rPr lang="en-AU" sz="1600" dirty="0">
                <a:latin typeface="VAG Rounded Std Light" panose="020F0502020204020204" pitchFamily="34" charset="0"/>
              </a:rPr>
              <a:t>We know all living things respire, but worms don’t have any lungs. </a:t>
            </a:r>
          </a:p>
          <a:p>
            <a:pPr lvl="0" algn="ctr">
              <a:lnSpc>
                <a:spcPct val="100000"/>
              </a:lnSpc>
              <a:spcAft>
                <a:spcPts val="600"/>
              </a:spcAft>
            </a:pPr>
            <a:r>
              <a:rPr lang="en-AU" sz="1600" dirty="0">
                <a:latin typeface="VAG Rounded Std Light" panose="020F0502020204020204" pitchFamily="34" charset="0"/>
              </a:rPr>
              <a:t>How have worms adapted to be able to breathe when underground? </a:t>
            </a:r>
            <a:endParaRPr lang="en-US" sz="1600" dirty="0">
              <a:latin typeface="VAG Rounded Std Light" panose="020F0502020204020204" pitchFamily="34" charset="0"/>
            </a:endParaRPr>
          </a:p>
        </p:txBody>
      </p:sp>
      <p:pic>
        <p:nvPicPr>
          <p:cNvPr id="19" name="Picture 18">
            <a:extLst>
              <a:ext uri="{FF2B5EF4-FFF2-40B4-BE49-F238E27FC236}">
                <a16:creationId xmlns:a16="http://schemas.microsoft.com/office/drawing/2014/main" id="{014C45C6-B355-EE3E-A9B8-FBE1A66D04C6}"/>
              </a:ext>
            </a:extLst>
          </p:cNvPr>
          <p:cNvPicPr>
            <a:picLocks noChangeAspect="1"/>
          </p:cNvPicPr>
          <p:nvPr/>
        </p:nvPicPr>
        <p:blipFill>
          <a:blip r:embed="rId7"/>
          <a:stretch>
            <a:fillRect/>
          </a:stretch>
        </p:blipFill>
        <p:spPr>
          <a:xfrm>
            <a:off x="6843819" y="2552418"/>
            <a:ext cx="939800" cy="876300"/>
          </a:xfrm>
          <a:prstGeom prst="rect">
            <a:avLst/>
          </a:prstGeom>
        </p:spPr>
      </p:pic>
      <p:sp>
        <p:nvSpPr>
          <p:cNvPr id="28" name="Title 2">
            <a:extLst>
              <a:ext uri="{FF2B5EF4-FFF2-40B4-BE49-F238E27FC236}">
                <a16:creationId xmlns:a16="http://schemas.microsoft.com/office/drawing/2014/main" id="{74E4B49B-63C1-9892-F03F-9EF9E3BC6545}"/>
              </a:ext>
            </a:extLst>
          </p:cNvPr>
          <p:cNvSpPr txBox="1">
            <a:spLocks/>
          </p:cNvSpPr>
          <p:nvPr/>
        </p:nvSpPr>
        <p:spPr>
          <a:xfrm>
            <a:off x="555740" y="1816802"/>
            <a:ext cx="8058438" cy="52373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kern="1200">
                <a:solidFill>
                  <a:schemeClr val="bg1"/>
                </a:solidFill>
                <a:latin typeface="VAGRundschriftD" pitchFamily="2" charset="77"/>
                <a:ea typeface="+mj-ea"/>
                <a:cs typeface="+mj-cs"/>
              </a:defRPr>
            </a:lvl1pPr>
          </a:lstStyle>
          <a:p>
            <a:pPr lvl="0" algn="ctr" defTabSz="457200">
              <a:lnSpc>
                <a:spcPct val="100000"/>
              </a:lnSpc>
              <a:spcBef>
                <a:spcPts val="0"/>
              </a:spcBef>
              <a:defRPr/>
            </a:pPr>
            <a:r>
              <a:rPr lang="en-AU" sz="3000" b="1" dirty="0">
                <a:solidFill>
                  <a:srgbClr val="3AAD49"/>
                </a:solidFill>
                <a:latin typeface="VAG Rounded Std Light" panose="020F0502020204020204" pitchFamily="34" charset="0"/>
              </a:rPr>
              <a:t>Features and adaptations </a:t>
            </a:r>
          </a:p>
        </p:txBody>
      </p:sp>
    </p:spTree>
    <p:extLst>
      <p:ext uri="{BB962C8B-B14F-4D97-AF65-F5344CB8AC3E}">
        <p14:creationId xmlns:p14="http://schemas.microsoft.com/office/powerpoint/2010/main" val="24805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5" grpId="0" animBg="1"/>
      <p:bldP spid="15" grpId="0"/>
      <p:bldP spid="23"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DFCC-991F-A636-8482-7796D6F71F21}"/>
            </a:ext>
          </a:extLst>
        </p:cNvPr>
        <p:cNvGrpSpPr/>
        <p:nvPr/>
      </p:nvGrpSpPr>
      <p:grpSpPr>
        <a:xfrm>
          <a:off x="0" y="0"/>
          <a:ext cx="0" cy="0"/>
          <a:chOff x="0" y="0"/>
          <a:chExt cx="0" cy="0"/>
        </a:xfrm>
      </p:grpSpPr>
      <p:pic>
        <p:nvPicPr>
          <p:cNvPr id="21" name="Picture 20" descr="A cartoon of a worm in an apple&#10;&#10;AI-generated content may be incorrect.">
            <a:extLst>
              <a:ext uri="{FF2B5EF4-FFF2-40B4-BE49-F238E27FC236}">
                <a16:creationId xmlns:a16="http://schemas.microsoft.com/office/drawing/2014/main" id="{E0111C42-4DF1-0749-3380-AC6C06CD8099}"/>
              </a:ext>
            </a:extLst>
          </p:cNvPr>
          <p:cNvPicPr>
            <a:picLocks noChangeAspect="1"/>
          </p:cNvPicPr>
          <p:nvPr/>
        </p:nvPicPr>
        <p:blipFill>
          <a:blip r:embed="rId3"/>
          <a:srcRect b="32206"/>
          <a:stretch>
            <a:fillRect/>
          </a:stretch>
        </p:blipFill>
        <p:spPr>
          <a:xfrm>
            <a:off x="7916732" y="5672200"/>
            <a:ext cx="1141547" cy="1094774"/>
          </a:xfrm>
          <a:prstGeom prst="rect">
            <a:avLst/>
          </a:prstGeom>
        </p:spPr>
      </p:pic>
      <p:sp>
        <p:nvSpPr>
          <p:cNvPr id="8" name="TextBox 7">
            <a:extLst>
              <a:ext uri="{FF2B5EF4-FFF2-40B4-BE49-F238E27FC236}">
                <a16:creationId xmlns:a16="http://schemas.microsoft.com/office/drawing/2014/main" id="{6CFCF799-B30F-1A51-B929-7BDC8BF64D8E}"/>
              </a:ext>
            </a:extLst>
          </p:cNvPr>
          <p:cNvSpPr txBox="1"/>
          <p:nvPr/>
        </p:nvSpPr>
        <p:spPr>
          <a:xfrm>
            <a:off x="905919" y="1869593"/>
            <a:ext cx="4799937" cy="123936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2960411D-44C0-11C9-CB06-DE97D2EAC985}"/>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research</a:t>
            </a:r>
          </a:p>
        </p:txBody>
      </p:sp>
      <p:pic>
        <p:nvPicPr>
          <p:cNvPr id="4" name="Graphic 3">
            <a:extLst>
              <a:ext uri="{FF2B5EF4-FFF2-40B4-BE49-F238E27FC236}">
                <a16:creationId xmlns:a16="http://schemas.microsoft.com/office/drawing/2014/main" id="{AE66B885-9DAF-3B0E-0A7C-ED1612A258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31417" y="91026"/>
            <a:ext cx="1579768" cy="1562407"/>
          </a:xfrm>
          <a:prstGeom prst="rect">
            <a:avLst/>
          </a:prstGeom>
        </p:spPr>
      </p:pic>
      <p:sp>
        <p:nvSpPr>
          <p:cNvPr id="10" name="TextBox 9">
            <a:extLst>
              <a:ext uri="{FF2B5EF4-FFF2-40B4-BE49-F238E27FC236}">
                <a16:creationId xmlns:a16="http://schemas.microsoft.com/office/drawing/2014/main" id="{3A9BD793-A7D0-F9A3-4BD3-BB51E2E9D2BF}"/>
              </a:ext>
            </a:extLst>
          </p:cNvPr>
          <p:cNvSpPr txBox="1"/>
          <p:nvPr/>
        </p:nvSpPr>
        <p:spPr>
          <a:xfrm>
            <a:off x="1521873" y="2013854"/>
            <a:ext cx="4110831" cy="1200329"/>
          </a:xfrm>
          <a:prstGeom prst="rect">
            <a:avLst/>
          </a:prstGeom>
          <a:noFill/>
        </p:spPr>
        <p:txBody>
          <a:bodyPr wrap="square">
            <a:spAutoFit/>
          </a:bodyPr>
          <a:lstStyle/>
          <a:p>
            <a:r>
              <a:rPr lang="en-AU" b="1" dirty="0">
                <a:latin typeface="VAG Rounded Std Light" panose="020F0502020204020204" pitchFamily="34" charset="0"/>
              </a:rPr>
              <a:t>Research</a:t>
            </a:r>
            <a:r>
              <a:rPr lang="en-AU" dirty="0">
                <a:latin typeface="VAG Rounded Std Light" panose="020F0502020204020204" pitchFamily="34" charset="0"/>
              </a:rPr>
              <a:t> different websites to find information about worms and their adaptations. Use the QR codes provided.</a:t>
            </a:r>
            <a:endParaRPr lang="en-US" dirty="0"/>
          </a:p>
          <a:p>
            <a:pPr lvl="0">
              <a:buFontTx/>
              <a:buNone/>
            </a:pPr>
            <a:endParaRPr lang="en-AU" dirty="0">
              <a:latin typeface="VAG Rounded Std Light" panose="020F0502020204020204" pitchFamily="34" charset="0"/>
            </a:endParaRPr>
          </a:p>
        </p:txBody>
      </p:sp>
      <p:sp>
        <p:nvSpPr>
          <p:cNvPr id="13" name="TextBox 12">
            <a:extLst>
              <a:ext uri="{FF2B5EF4-FFF2-40B4-BE49-F238E27FC236}">
                <a16:creationId xmlns:a16="http://schemas.microsoft.com/office/drawing/2014/main" id="{4064530C-13DA-E897-BD45-BCE3271E16CF}"/>
              </a:ext>
            </a:extLst>
          </p:cNvPr>
          <p:cNvSpPr txBox="1"/>
          <p:nvPr/>
        </p:nvSpPr>
        <p:spPr>
          <a:xfrm>
            <a:off x="1092873" y="3481408"/>
            <a:ext cx="4612983" cy="102501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9184EA92-9F7C-D5D5-532B-BCA6AA0C2F96}"/>
              </a:ext>
            </a:extLst>
          </p:cNvPr>
          <p:cNvSpPr txBox="1"/>
          <p:nvPr/>
        </p:nvSpPr>
        <p:spPr>
          <a:xfrm>
            <a:off x="1543707" y="3637247"/>
            <a:ext cx="3503675" cy="923330"/>
          </a:xfrm>
          <a:prstGeom prst="rect">
            <a:avLst/>
          </a:prstGeom>
          <a:noFill/>
        </p:spPr>
        <p:txBody>
          <a:bodyPr wrap="square">
            <a:spAutoFit/>
          </a:bodyPr>
          <a:lstStyle/>
          <a:p>
            <a:r>
              <a:rPr lang="en-US" b="1" dirty="0">
                <a:latin typeface="VAG Rounded Std Light" panose="020F0502020204020204" pitchFamily="34" charset="0"/>
              </a:rPr>
              <a:t>Record</a:t>
            </a:r>
            <a:r>
              <a:rPr lang="en-US" dirty="0">
                <a:latin typeface="VAG Rounded Std Light" panose="020F0502020204020204" pitchFamily="34" charset="0"/>
              </a:rPr>
              <a:t> your answers on the </a:t>
            </a:r>
            <a:r>
              <a:rPr lang="en-US" i="1" dirty="0">
                <a:latin typeface="VAG Rounded Std Light" panose="020F0502020204020204" pitchFamily="34" charset="0"/>
              </a:rPr>
              <a:t>Worm adaptations </a:t>
            </a:r>
            <a:r>
              <a:rPr lang="en-US" dirty="0">
                <a:latin typeface="VAG Rounded Std Light" panose="020F0502020204020204" pitchFamily="34" charset="0"/>
              </a:rPr>
              <a:t>worksheet.</a:t>
            </a:r>
          </a:p>
          <a:p>
            <a:pPr lvl="0">
              <a:buFontTx/>
              <a:buNone/>
            </a:pPr>
            <a:endParaRPr lang="en-US" dirty="0">
              <a:latin typeface="VAG Rounded Std Light" panose="020F0502020204020204" pitchFamily="34" charset="0"/>
            </a:endParaRPr>
          </a:p>
        </p:txBody>
      </p:sp>
      <p:sp>
        <p:nvSpPr>
          <p:cNvPr id="18" name="TextBox 17">
            <a:extLst>
              <a:ext uri="{FF2B5EF4-FFF2-40B4-BE49-F238E27FC236}">
                <a16:creationId xmlns:a16="http://schemas.microsoft.com/office/drawing/2014/main" id="{20249CCC-F50B-B131-E3FC-20FF6840D57E}"/>
              </a:ext>
            </a:extLst>
          </p:cNvPr>
          <p:cNvSpPr txBox="1"/>
          <p:nvPr/>
        </p:nvSpPr>
        <p:spPr>
          <a:xfrm>
            <a:off x="927795" y="4904461"/>
            <a:ext cx="4778061" cy="102501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B6982DA4-EEA3-28DC-331F-D7FF709C3E37}"/>
              </a:ext>
            </a:extLst>
          </p:cNvPr>
          <p:cNvSpPr txBox="1"/>
          <p:nvPr/>
        </p:nvSpPr>
        <p:spPr>
          <a:xfrm>
            <a:off x="1500550" y="5143162"/>
            <a:ext cx="3665809" cy="369332"/>
          </a:xfrm>
          <a:prstGeom prst="rect">
            <a:avLst/>
          </a:prstGeom>
          <a:noFill/>
        </p:spPr>
        <p:txBody>
          <a:bodyPr wrap="square">
            <a:spAutoFit/>
          </a:bodyPr>
          <a:lstStyle/>
          <a:p>
            <a:pPr lvl="0">
              <a:buNone/>
            </a:pPr>
            <a:r>
              <a:rPr lang="en-US" b="1" dirty="0">
                <a:latin typeface="VAG Rounded Std Light" panose="020F0502020204020204" pitchFamily="34" charset="0"/>
              </a:rPr>
              <a:t>Discuss</a:t>
            </a:r>
            <a:r>
              <a:rPr lang="en-US" dirty="0">
                <a:latin typeface="VAG Rounded Std Light" panose="020F0502020204020204" pitchFamily="34" charset="0"/>
              </a:rPr>
              <a:t> your findings with a partner. </a:t>
            </a:r>
          </a:p>
        </p:txBody>
      </p:sp>
      <p:pic>
        <p:nvPicPr>
          <p:cNvPr id="16" name="Picture 15">
            <a:extLst>
              <a:ext uri="{FF2B5EF4-FFF2-40B4-BE49-F238E27FC236}">
                <a16:creationId xmlns:a16="http://schemas.microsoft.com/office/drawing/2014/main" id="{F2A2BEC9-B6AC-6C8F-5820-7597A59F4329}"/>
              </a:ext>
            </a:extLst>
          </p:cNvPr>
          <p:cNvPicPr>
            <a:picLocks noChangeAspect="1"/>
          </p:cNvPicPr>
          <p:nvPr/>
        </p:nvPicPr>
        <p:blipFill>
          <a:blip r:embed="rId6"/>
          <a:stretch>
            <a:fillRect/>
          </a:stretch>
        </p:blipFill>
        <p:spPr>
          <a:xfrm>
            <a:off x="457894" y="1788898"/>
            <a:ext cx="939800" cy="876300"/>
          </a:xfrm>
          <a:prstGeom prst="rect">
            <a:avLst/>
          </a:prstGeom>
        </p:spPr>
      </p:pic>
      <p:pic>
        <p:nvPicPr>
          <p:cNvPr id="17" name="Picture 16">
            <a:extLst>
              <a:ext uri="{FF2B5EF4-FFF2-40B4-BE49-F238E27FC236}">
                <a16:creationId xmlns:a16="http://schemas.microsoft.com/office/drawing/2014/main" id="{ABA6C121-8945-B34E-DD8C-D9722DAB787A}"/>
              </a:ext>
            </a:extLst>
          </p:cNvPr>
          <p:cNvPicPr>
            <a:picLocks noChangeAspect="1"/>
          </p:cNvPicPr>
          <p:nvPr/>
        </p:nvPicPr>
        <p:blipFill>
          <a:blip r:embed="rId7"/>
          <a:stretch>
            <a:fillRect/>
          </a:stretch>
        </p:blipFill>
        <p:spPr>
          <a:xfrm>
            <a:off x="457894" y="3372988"/>
            <a:ext cx="939800" cy="876300"/>
          </a:xfrm>
          <a:prstGeom prst="rect">
            <a:avLst/>
          </a:prstGeom>
        </p:spPr>
      </p:pic>
      <p:pic>
        <p:nvPicPr>
          <p:cNvPr id="22" name="Picture 21">
            <a:extLst>
              <a:ext uri="{FF2B5EF4-FFF2-40B4-BE49-F238E27FC236}">
                <a16:creationId xmlns:a16="http://schemas.microsoft.com/office/drawing/2014/main" id="{B46C3BEB-9F5F-8E4F-72BA-00548F1AE794}"/>
              </a:ext>
            </a:extLst>
          </p:cNvPr>
          <p:cNvPicPr>
            <a:picLocks noChangeAspect="1"/>
          </p:cNvPicPr>
          <p:nvPr/>
        </p:nvPicPr>
        <p:blipFill>
          <a:blip r:embed="rId8"/>
          <a:stretch>
            <a:fillRect/>
          </a:stretch>
        </p:blipFill>
        <p:spPr>
          <a:xfrm>
            <a:off x="455694" y="4810023"/>
            <a:ext cx="939800" cy="876300"/>
          </a:xfrm>
          <a:prstGeom prst="rect">
            <a:avLst/>
          </a:prstGeom>
        </p:spPr>
      </p:pic>
      <p:pic>
        <p:nvPicPr>
          <p:cNvPr id="3" name="Picture 2">
            <a:extLst>
              <a:ext uri="{FF2B5EF4-FFF2-40B4-BE49-F238E27FC236}">
                <a16:creationId xmlns:a16="http://schemas.microsoft.com/office/drawing/2014/main" id="{182B80CD-DD96-C543-D240-FA8FF0B9D8BD}"/>
              </a:ext>
            </a:extLst>
          </p:cNvPr>
          <p:cNvPicPr>
            <a:picLocks noChangeAspect="1"/>
          </p:cNvPicPr>
          <p:nvPr/>
        </p:nvPicPr>
        <p:blipFill>
          <a:blip r:embed="rId9"/>
          <a:srcRect/>
          <a:stretch/>
        </p:blipFill>
        <p:spPr>
          <a:xfrm>
            <a:off x="6408004" y="1600580"/>
            <a:ext cx="1646825" cy="2327697"/>
          </a:xfrm>
          <a:prstGeom prst="rect">
            <a:avLst/>
          </a:prstGeom>
        </p:spPr>
      </p:pic>
      <p:pic>
        <p:nvPicPr>
          <p:cNvPr id="5" name="Picture 4">
            <a:extLst>
              <a:ext uri="{FF2B5EF4-FFF2-40B4-BE49-F238E27FC236}">
                <a16:creationId xmlns:a16="http://schemas.microsoft.com/office/drawing/2014/main" id="{CD94B7AC-F01B-2C42-2F03-AC02CE225F8A}"/>
              </a:ext>
            </a:extLst>
          </p:cNvPr>
          <p:cNvPicPr>
            <a:picLocks noChangeAspect="1"/>
          </p:cNvPicPr>
          <p:nvPr/>
        </p:nvPicPr>
        <p:blipFill>
          <a:blip r:embed="rId10"/>
          <a:srcRect/>
          <a:stretch/>
        </p:blipFill>
        <p:spPr>
          <a:xfrm>
            <a:off x="6393278" y="4048838"/>
            <a:ext cx="1678777" cy="2372859"/>
          </a:xfrm>
          <a:prstGeom prst="rect">
            <a:avLst/>
          </a:prstGeom>
        </p:spPr>
      </p:pic>
    </p:spTree>
    <p:extLst>
      <p:ext uri="{BB962C8B-B14F-4D97-AF65-F5344CB8AC3E}">
        <p14:creationId xmlns:p14="http://schemas.microsoft.com/office/powerpoint/2010/main" val="8439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2EC8-2821-D2DF-82C8-EB3A0A7827F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F00E966-3521-48C1-A17F-C6F3431F7545}"/>
              </a:ext>
            </a:extLst>
          </p:cNvPr>
          <p:cNvSpPr txBox="1"/>
          <p:nvPr/>
        </p:nvSpPr>
        <p:spPr>
          <a:xfrm>
            <a:off x="905918" y="2542959"/>
            <a:ext cx="6180681" cy="93207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608DD87-7E4B-84E2-54DF-1F238B3D9576}"/>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plan</a:t>
            </a:r>
          </a:p>
        </p:txBody>
      </p:sp>
      <p:pic>
        <p:nvPicPr>
          <p:cNvPr id="4" name="Graphic 3">
            <a:extLst>
              <a:ext uri="{FF2B5EF4-FFF2-40B4-BE49-F238E27FC236}">
                <a16:creationId xmlns:a16="http://schemas.microsoft.com/office/drawing/2014/main" id="{0F4948DE-4C0B-9021-A6F7-9BFB8E90DC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10" name="TextBox 9">
            <a:extLst>
              <a:ext uri="{FF2B5EF4-FFF2-40B4-BE49-F238E27FC236}">
                <a16:creationId xmlns:a16="http://schemas.microsoft.com/office/drawing/2014/main" id="{C3C09DA2-8575-5BBC-6C6B-2AF913F19301}"/>
              </a:ext>
            </a:extLst>
          </p:cNvPr>
          <p:cNvSpPr txBox="1"/>
          <p:nvPr/>
        </p:nvSpPr>
        <p:spPr>
          <a:xfrm>
            <a:off x="1521873" y="2781784"/>
            <a:ext cx="5400135" cy="369332"/>
          </a:xfrm>
          <a:prstGeom prst="rect">
            <a:avLst/>
          </a:prstGeom>
          <a:noFill/>
        </p:spPr>
        <p:txBody>
          <a:bodyPr wrap="square">
            <a:spAutoFit/>
          </a:bodyPr>
          <a:lstStyle/>
          <a:p>
            <a:pPr lvl="0"/>
            <a:r>
              <a:rPr lang="en-AU" b="1" dirty="0">
                <a:latin typeface="VAG Rounded Std Light" panose="020F0502020204020204" pitchFamily="34" charset="0"/>
              </a:rPr>
              <a:t>Decide</a:t>
            </a:r>
            <a:r>
              <a:rPr lang="en-AU" dirty="0">
                <a:latin typeface="VAG Rounded Std Light" panose="020F0502020204020204" pitchFamily="34" charset="0"/>
              </a:rPr>
              <a:t> which stimulus your experiment will examine.</a:t>
            </a:r>
          </a:p>
        </p:txBody>
      </p:sp>
      <p:sp>
        <p:nvSpPr>
          <p:cNvPr id="13" name="TextBox 12">
            <a:extLst>
              <a:ext uri="{FF2B5EF4-FFF2-40B4-BE49-F238E27FC236}">
                <a16:creationId xmlns:a16="http://schemas.microsoft.com/office/drawing/2014/main" id="{022EB4F5-C2CC-6E6F-21C2-0FBF633C751B}"/>
              </a:ext>
            </a:extLst>
          </p:cNvPr>
          <p:cNvSpPr txBox="1"/>
          <p:nvPr/>
        </p:nvSpPr>
        <p:spPr>
          <a:xfrm>
            <a:off x="1092872" y="3693472"/>
            <a:ext cx="5993727" cy="102501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2649A7F8-5B2A-AEE2-1E78-CF5B9A4D82E8}"/>
              </a:ext>
            </a:extLst>
          </p:cNvPr>
          <p:cNvSpPr txBox="1"/>
          <p:nvPr/>
        </p:nvSpPr>
        <p:spPr>
          <a:xfrm>
            <a:off x="1543707" y="3812735"/>
            <a:ext cx="4162149" cy="984885"/>
          </a:xfrm>
          <a:prstGeom prst="rect">
            <a:avLst/>
          </a:prstGeom>
          <a:noFill/>
        </p:spPr>
        <p:txBody>
          <a:bodyPr wrap="square">
            <a:spAutoFit/>
          </a:bodyPr>
          <a:lstStyle/>
          <a:p>
            <a:pPr lvl="0">
              <a:spcAft>
                <a:spcPts val="1200"/>
              </a:spcAft>
            </a:pPr>
            <a:r>
              <a:rPr lang="en-AU" b="1" dirty="0">
                <a:latin typeface="VAG Rounded Std Light" panose="020F0502020204020204" pitchFamily="34" charset="0"/>
              </a:rPr>
              <a:t>Write</a:t>
            </a:r>
            <a:r>
              <a:rPr lang="en-AU" dirty="0">
                <a:latin typeface="VAG Rounded Std Light" panose="020F0502020204020204" pitchFamily="34" charset="0"/>
              </a:rPr>
              <a:t> your investigation question.</a:t>
            </a:r>
            <a:endParaRPr lang="en-US" dirty="0">
              <a:latin typeface="VAG Rounded Std Light" panose="020F0502020204020204" pitchFamily="34" charset="0"/>
            </a:endParaRPr>
          </a:p>
          <a:p>
            <a:pPr lvl="0" algn="ctr">
              <a:buFontTx/>
              <a:buNone/>
            </a:pPr>
            <a:r>
              <a:rPr lang="en-AU" dirty="0">
                <a:latin typeface="VAG Rounded Std Light" panose="020F0502020204020204" pitchFamily="34" charset="0"/>
              </a:rPr>
              <a:t>How do worms respond to ___________?</a:t>
            </a:r>
            <a:endParaRPr lang="en-US" dirty="0">
              <a:latin typeface="VAG Rounded Std Light" panose="020F0502020204020204" pitchFamily="34" charset="0"/>
            </a:endParaRPr>
          </a:p>
          <a:p>
            <a:pPr lvl="0"/>
            <a:endParaRPr lang="en-US" sz="1200" i="1" dirty="0">
              <a:latin typeface="VAG Rounded Std Light" panose="020F0502020204020204" pitchFamily="34" charset="0"/>
            </a:endParaRPr>
          </a:p>
        </p:txBody>
      </p:sp>
      <p:sp>
        <p:nvSpPr>
          <p:cNvPr id="18" name="TextBox 17">
            <a:extLst>
              <a:ext uri="{FF2B5EF4-FFF2-40B4-BE49-F238E27FC236}">
                <a16:creationId xmlns:a16="http://schemas.microsoft.com/office/drawing/2014/main" id="{DFDFA1F4-D77B-1C4E-754D-89FF6562885C}"/>
              </a:ext>
            </a:extLst>
          </p:cNvPr>
          <p:cNvSpPr txBox="1"/>
          <p:nvPr/>
        </p:nvSpPr>
        <p:spPr>
          <a:xfrm>
            <a:off x="927795" y="4929082"/>
            <a:ext cx="6158804" cy="16409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779BFE44-EEA0-57A5-E556-5D4E1A6BDCAB}"/>
              </a:ext>
            </a:extLst>
          </p:cNvPr>
          <p:cNvSpPr txBox="1"/>
          <p:nvPr/>
        </p:nvSpPr>
        <p:spPr>
          <a:xfrm>
            <a:off x="1500550" y="5063244"/>
            <a:ext cx="5421458" cy="1415772"/>
          </a:xfrm>
          <a:prstGeom prst="rect">
            <a:avLst/>
          </a:prstGeom>
          <a:noFill/>
        </p:spPr>
        <p:txBody>
          <a:bodyPr wrap="square">
            <a:spAutoFit/>
          </a:bodyPr>
          <a:lstStyle/>
          <a:p>
            <a:pPr lvl="0"/>
            <a:r>
              <a:rPr lang="en-AU" b="1" dirty="0">
                <a:latin typeface="VAG Rounded Std Light" panose="020F0502020204020204" pitchFamily="34" charset="0"/>
              </a:rPr>
              <a:t>Design </a:t>
            </a:r>
            <a:r>
              <a:rPr lang="en-AU" dirty="0">
                <a:latin typeface="VAG Rounded Std Light" panose="020F0502020204020204" pitchFamily="34" charset="0"/>
              </a:rPr>
              <a:t>your experiment. Remember to include:</a:t>
            </a:r>
            <a:endParaRPr lang="en-US" dirty="0">
              <a:latin typeface="VAG Rounded Std Light" panose="020F0502020204020204" pitchFamily="34" charset="0"/>
            </a:endParaRPr>
          </a:p>
          <a:p>
            <a:pPr marL="285750" lvl="0" indent="-285750">
              <a:buFont typeface="Arial" panose="020B0604020202020204" pitchFamily="34" charset="0"/>
              <a:buChar char="•"/>
            </a:pPr>
            <a:r>
              <a:rPr lang="en-AU" sz="1700" dirty="0">
                <a:latin typeface="VAG Rounded Std Light" panose="020F0502020204020204" pitchFamily="34" charset="0"/>
                <a:ea typeface="Times New Roman" panose="02020603050405020304" pitchFamily="18" charset="0"/>
              </a:rPr>
              <a:t>equipment and materials needed</a:t>
            </a:r>
            <a:endParaRPr lang="en-US" sz="1700" dirty="0">
              <a:latin typeface="VAG Rounded Std Light" panose="020F0502020204020204" pitchFamily="34" charset="0"/>
            </a:endParaRPr>
          </a:p>
          <a:p>
            <a:pPr marL="285750" lvl="0" indent="-285750">
              <a:buFont typeface="Arial" panose="020B0604020202020204" pitchFamily="34" charset="0"/>
              <a:buChar char="•"/>
            </a:pPr>
            <a:r>
              <a:rPr lang="en-AU" sz="1700" dirty="0">
                <a:latin typeface="VAG Rounded Std Light" panose="020F0502020204020204" pitchFamily="34" charset="0"/>
                <a:ea typeface="Times New Roman" panose="02020603050405020304" pitchFamily="18" charset="0"/>
              </a:rPr>
              <a:t>procedure - steps to take to carry out the investigation</a:t>
            </a:r>
          </a:p>
          <a:p>
            <a:pPr marL="285750" lvl="0" indent="-285750">
              <a:buFont typeface="Arial" panose="020B0604020202020204" pitchFamily="34" charset="0"/>
              <a:buChar char="•"/>
            </a:pPr>
            <a:r>
              <a:rPr lang="en-AU" sz="1700" dirty="0">
                <a:latin typeface="VAG Rounded Std Light" panose="020F0502020204020204" pitchFamily="34" charset="0"/>
                <a:ea typeface="Times New Roman" panose="02020603050405020304" pitchFamily="18" charset="0"/>
              </a:rPr>
              <a:t>results and observations - a table to record observations and measurements</a:t>
            </a:r>
          </a:p>
        </p:txBody>
      </p:sp>
      <p:pic>
        <p:nvPicPr>
          <p:cNvPr id="17" name="Picture 16">
            <a:extLst>
              <a:ext uri="{FF2B5EF4-FFF2-40B4-BE49-F238E27FC236}">
                <a16:creationId xmlns:a16="http://schemas.microsoft.com/office/drawing/2014/main" id="{FA9C754B-252D-2BC3-30FD-7F267F9D9D02}"/>
              </a:ext>
            </a:extLst>
          </p:cNvPr>
          <p:cNvPicPr>
            <a:picLocks noChangeAspect="1"/>
          </p:cNvPicPr>
          <p:nvPr/>
        </p:nvPicPr>
        <p:blipFill>
          <a:blip r:embed="rId5"/>
          <a:stretch>
            <a:fillRect/>
          </a:stretch>
        </p:blipFill>
        <p:spPr>
          <a:xfrm>
            <a:off x="457894" y="3585052"/>
            <a:ext cx="939800" cy="876300"/>
          </a:xfrm>
          <a:prstGeom prst="rect">
            <a:avLst/>
          </a:prstGeom>
        </p:spPr>
      </p:pic>
      <p:pic>
        <p:nvPicPr>
          <p:cNvPr id="6" name="Picture 5">
            <a:extLst>
              <a:ext uri="{FF2B5EF4-FFF2-40B4-BE49-F238E27FC236}">
                <a16:creationId xmlns:a16="http://schemas.microsoft.com/office/drawing/2014/main" id="{B1C8E7D7-B6D3-49FA-6191-A62E30FE970C}"/>
              </a:ext>
            </a:extLst>
          </p:cNvPr>
          <p:cNvPicPr>
            <a:picLocks noChangeAspect="1"/>
          </p:cNvPicPr>
          <p:nvPr/>
        </p:nvPicPr>
        <p:blipFill>
          <a:blip r:embed="rId6"/>
          <a:stretch>
            <a:fillRect/>
          </a:stretch>
        </p:blipFill>
        <p:spPr>
          <a:xfrm>
            <a:off x="455694" y="2436044"/>
            <a:ext cx="939800" cy="876300"/>
          </a:xfrm>
          <a:prstGeom prst="rect">
            <a:avLst/>
          </a:prstGeom>
        </p:spPr>
      </p:pic>
      <p:sp>
        <p:nvSpPr>
          <p:cNvPr id="7" name="TextBox 6">
            <a:extLst>
              <a:ext uri="{FF2B5EF4-FFF2-40B4-BE49-F238E27FC236}">
                <a16:creationId xmlns:a16="http://schemas.microsoft.com/office/drawing/2014/main" id="{3C309DD6-C999-8AF5-E5AB-48757FE550AB}"/>
              </a:ext>
            </a:extLst>
          </p:cNvPr>
          <p:cNvSpPr txBox="1"/>
          <p:nvPr/>
        </p:nvSpPr>
        <p:spPr>
          <a:xfrm>
            <a:off x="332816" y="1546966"/>
            <a:ext cx="7956786" cy="830997"/>
          </a:xfrm>
          <a:prstGeom prst="rect">
            <a:avLst/>
          </a:prstGeom>
          <a:noFill/>
        </p:spPr>
        <p:txBody>
          <a:bodyPr wrap="square" rtlCol="0">
            <a:spAutoFit/>
          </a:bodyPr>
          <a:lstStyle/>
          <a:p>
            <a:r>
              <a:rPr lang="en-AU" sz="1600" dirty="0">
                <a:latin typeface="VAG Rounded Std Light" panose="020F0502020204020204" pitchFamily="34" charset="0"/>
              </a:rPr>
              <a:t>You are going to design an experiment that will allow you to investigate how worms respond to an external environmental stimulus such as light, moisture, food or  temperature. </a:t>
            </a:r>
            <a:r>
              <a:rPr lang="en-AU" sz="1600" i="1" dirty="0">
                <a:latin typeface="VAG Rounded Std Light" panose="020F0502020204020204" pitchFamily="34" charset="0"/>
              </a:rPr>
              <a:t>See the next slide for help designing the method for your experiment. </a:t>
            </a:r>
          </a:p>
        </p:txBody>
      </p:sp>
      <p:pic>
        <p:nvPicPr>
          <p:cNvPr id="9" name="Picture 8">
            <a:extLst>
              <a:ext uri="{FF2B5EF4-FFF2-40B4-BE49-F238E27FC236}">
                <a16:creationId xmlns:a16="http://schemas.microsoft.com/office/drawing/2014/main" id="{A21186F9-5246-F931-E659-77979E5D171B}"/>
              </a:ext>
            </a:extLst>
          </p:cNvPr>
          <p:cNvPicPr>
            <a:picLocks noChangeAspect="1"/>
          </p:cNvPicPr>
          <p:nvPr/>
        </p:nvPicPr>
        <p:blipFill>
          <a:blip r:embed="rId7"/>
          <a:stretch>
            <a:fillRect/>
          </a:stretch>
        </p:blipFill>
        <p:spPr>
          <a:xfrm>
            <a:off x="455694" y="4836308"/>
            <a:ext cx="939800" cy="876300"/>
          </a:xfrm>
          <a:prstGeom prst="rect">
            <a:avLst/>
          </a:prstGeom>
        </p:spPr>
      </p:pic>
      <p:pic>
        <p:nvPicPr>
          <p:cNvPr id="11" name="Picture 10" descr="A cartoon of a worm&#10;&#10;AI-generated content may be incorrect.">
            <a:extLst>
              <a:ext uri="{FF2B5EF4-FFF2-40B4-BE49-F238E27FC236}">
                <a16:creationId xmlns:a16="http://schemas.microsoft.com/office/drawing/2014/main" id="{B6667466-B1D9-5F9A-E967-A062889BBA92}"/>
              </a:ext>
            </a:extLst>
          </p:cNvPr>
          <p:cNvPicPr>
            <a:picLocks noChangeAspect="1"/>
          </p:cNvPicPr>
          <p:nvPr/>
        </p:nvPicPr>
        <p:blipFill>
          <a:blip r:embed="rId8"/>
          <a:stretch>
            <a:fillRect/>
          </a:stretch>
        </p:blipFill>
        <p:spPr>
          <a:xfrm>
            <a:off x="7583833" y="5100343"/>
            <a:ext cx="1104473" cy="1562408"/>
          </a:xfrm>
          <a:prstGeom prst="rect">
            <a:avLst/>
          </a:prstGeom>
        </p:spPr>
      </p:pic>
    </p:spTree>
    <p:extLst>
      <p:ext uri="{BB962C8B-B14F-4D97-AF65-F5344CB8AC3E}">
        <p14:creationId xmlns:p14="http://schemas.microsoft.com/office/powerpoint/2010/main" val="104724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1FC-8C95-DD51-086A-B69FE78F107C}"/>
            </a:ext>
          </a:extLst>
        </p:cNvPr>
        <p:cNvGrpSpPr/>
        <p:nvPr/>
      </p:nvGrpSpPr>
      <p:grpSpPr>
        <a:xfrm>
          <a:off x="0" y="0"/>
          <a:ext cx="0" cy="0"/>
          <a:chOff x="0" y="0"/>
          <a:chExt cx="0" cy="0"/>
        </a:xfrm>
      </p:grpSpPr>
      <p:pic>
        <p:nvPicPr>
          <p:cNvPr id="5" name="Picture 4" descr="A drawing of a book and worm&#10;&#10;AI-generated content may be incorrect.">
            <a:extLst>
              <a:ext uri="{FF2B5EF4-FFF2-40B4-BE49-F238E27FC236}">
                <a16:creationId xmlns:a16="http://schemas.microsoft.com/office/drawing/2014/main" id="{F8B0474F-A1BC-BB53-BE87-62B6CFA9FDC9}"/>
              </a:ext>
            </a:extLst>
          </p:cNvPr>
          <p:cNvPicPr>
            <a:picLocks noChangeAspect="1"/>
          </p:cNvPicPr>
          <p:nvPr/>
        </p:nvPicPr>
        <p:blipFill>
          <a:blip r:embed="rId3"/>
          <a:stretch>
            <a:fillRect/>
          </a:stretch>
        </p:blipFill>
        <p:spPr>
          <a:xfrm>
            <a:off x="6623221" y="1277854"/>
            <a:ext cx="2258847" cy="761409"/>
          </a:xfrm>
          <a:prstGeom prst="rect">
            <a:avLst/>
          </a:prstGeom>
        </p:spPr>
      </p:pic>
      <p:sp>
        <p:nvSpPr>
          <p:cNvPr id="2" name="Title 1">
            <a:extLst>
              <a:ext uri="{FF2B5EF4-FFF2-40B4-BE49-F238E27FC236}">
                <a16:creationId xmlns:a16="http://schemas.microsoft.com/office/drawing/2014/main" id="{887EFFA4-F801-B52A-9E44-3E4BEFBE7B97}"/>
              </a:ext>
            </a:extLst>
          </p:cNvPr>
          <p:cNvSpPr>
            <a:spLocks noGrp="1"/>
          </p:cNvSpPr>
          <p:nvPr>
            <p:ph type="title" idx="4294967295"/>
          </p:nvPr>
        </p:nvSpPr>
        <p:spPr>
          <a:xfrm>
            <a:off x="288000" y="288000"/>
            <a:ext cx="9075737" cy="817563"/>
          </a:xfrm>
        </p:spPr>
        <p:txBody>
          <a:bodyPr lIns="90000" anchor="t" anchorCtr="0">
            <a:normAutofit/>
          </a:bodyPr>
          <a:lstStyle/>
          <a:p>
            <a:r>
              <a:rPr lang="en-GB" sz="3100" b="1" dirty="0">
                <a:solidFill>
                  <a:srgbClr val="3AAD49"/>
                </a:solidFill>
                <a:latin typeface="VAG Rounded Std Thin" panose="020F0502020204020204" pitchFamily="34" charset="77"/>
              </a:rPr>
              <a:t>Example of external stimulus experiment method</a:t>
            </a:r>
            <a:endParaRPr lang="en-US" sz="3100" b="1" dirty="0">
              <a:solidFill>
                <a:srgbClr val="3AAD49"/>
              </a:solidFill>
              <a:latin typeface="VAG Rounded Std Thin" panose="020F0502020204020204" pitchFamily="34" charset="77"/>
            </a:endParaRPr>
          </a:p>
        </p:txBody>
      </p:sp>
      <p:sp>
        <p:nvSpPr>
          <p:cNvPr id="12" name="TextBox 11">
            <a:extLst>
              <a:ext uri="{FF2B5EF4-FFF2-40B4-BE49-F238E27FC236}">
                <a16:creationId xmlns:a16="http://schemas.microsoft.com/office/drawing/2014/main" id="{3627FD1A-8D70-4DDE-76FC-FD4210559C48}"/>
              </a:ext>
            </a:extLst>
          </p:cNvPr>
          <p:cNvSpPr txBox="1"/>
          <p:nvPr/>
        </p:nvSpPr>
        <p:spPr>
          <a:xfrm>
            <a:off x="379440" y="978408"/>
            <a:ext cx="8270784" cy="518464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3" name="TextBox 12">
            <a:extLst>
              <a:ext uri="{FF2B5EF4-FFF2-40B4-BE49-F238E27FC236}">
                <a16:creationId xmlns:a16="http://schemas.microsoft.com/office/drawing/2014/main" id="{E0FB030C-8AA1-8707-02DC-CC2445B5B673}"/>
              </a:ext>
            </a:extLst>
          </p:cNvPr>
          <p:cNvSpPr txBox="1"/>
          <p:nvPr/>
        </p:nvSpPr>
        <p:spPr>
          <a:xfrm>
            <a:off x="794165" y="1668747"/>
            <a:ext cx="7746331" cy="4047262"/>
          </a:xfrm>
          <a:prstGeom prst="rect">
            <a:avLst/>
          </a:prstGeom>
          <a:noFill/>
        </p:spPr>
        <p:txBody>
          <a:bodyPr wrap="square" rtlCol="0">
            <a:spAutoFit/>
          </a:bodyPr>
          <a:lstStyle/>
          <a:p>
            <a:pPr marL="342900" indent="-342900">
              <a:spcAft>
                <a:spcPts val="600"/>
              </a:spcAft>
              <a:buClr>
                <a:srgbClr val="3AAD49"/>
              </a:buClr>
              <a:buFont typeface="+mj-lt"/>
              <a:buAutoNum type="arabicPeriod"/>
            </a:pPr>
            <a:r>
              <a:rPr lang="en-GB" sz="1550" dirty="0">
                <a:latin typeface="VAG Rounded Std Light" panose="020F0502020204020204" pitchFamily="34" charset="77"/>
              </a:rPr>
              <a:t>Cover half of a tray with a thin layer of worm castings.</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Place an exercise book (or piece of paper) over half of the tray to cover the castings.</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Gently place about 10 worms on the side of the tray that is uncovered and give the worms some time to settle down. Use only 10 worms, because if there is more than that number, they will tend to bunch together rather than move around. </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Make a prediction about how the worms will respond to the light and record your ideas. </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Observe the worms for 15 to 20 minutes. </a:t>
            </a:r>
            <a:r>
              <a:rPr lang="en-GB" sz="1550" b="1" dirty="0">
                <a:latin typeface="VAG Rounded Std Light" panose="020F0502020204020204" pitchFamily="34" charset="77"/>
              </a:rPr>
              <a:t>During the investigation, carefully watch the worms to make sure they aren’t drying out. If this is the case, return them immediately to the worm farm. </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Observe how the worms move. </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Count and tally how many worms there are on each side of the tray every three to five minutes and record in a table. </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Graph the results of your investigation (number of worms versus time). </a:t>
            </a:r>
          </a:p>
          <a:p>
            <a:pPr marL="342900" indent="-342900">
              <a:spcAft>
                <a:spcPts val="600"/>
              </a:spcAft>
              <a:buClr>
                <a:srgbClr val="3AAD49"/>
              </a:buClr>
              <a:buFont typeface="+mj-lt"/>
              <a:buAutoNum type="arabicPeriod"/>
            </a:pPr>
            <a:r>
              <a:rPr lang="en-GB" sz="1550" dirty="0">
                <a:latin typeface="VAG Rounded Std Light" panose="020F0502020204020204" pitchFamily="34" charset="77"/>
              </a:rPr>
              <a:t>Describe the pattern represented in the graph. </a:t>
            </a:r>
          </a:p>
        </p:txBody>
      </p:sp>
      <p:sp>
        <p:nvSpPr>
          <p:cNvPr id="3" name="Title 1">
            <a:extLst>
              <a:ext uri="{FF2B5EF4-FFF2-40B4-BE49-F238E27FC236}">
                <a16:creationId xmlns:a16="http://schemas.microsoft.com/office/drawing/2014/main" id="{FA3E1C16-8BBA-96EF-6A70-D6018728272D}"/>
              </a:ext>
            </a:extLst>
          </p:cNvPr>
          <p:cNvSpPr txBox="1">
            <a:spLocks/>
          </p:cNvSpPr>
          <p:nvPr/>
        </p:nvSpPr>
        <p:spPr>
          <a:xfrm>
            <a:off x="797133" y="1318165"/>
            <a:ext cx="7886700" cy="522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VAG Rounded Std Light" panose="020F0502020204020204" pitchFamily="34" charset="0"/>
                <a:ea typeface="+mj-ea"/>
                <a:cs typeface="+mj-cs"/>
              </a:defRPr>
            </a:lvl1pPr>
          </a:lstStyle>
          <a:p>
            <a:r>
              <a:rPr lang="en-GB" sz="2200" b="1" dirty="0">
                <a:latin typeface="VAG Rounded Std Thin" panose="020F0502020204020204" pitchFamily="34" charset="77"/>
              </a:rPr>
              <a:t>How worms respond to light investigation method</a:t>
            </a:r>
            <a:br>
              <a:rPr lang="en-GB" sz="2200" b="1" dirty="0">
                <a:latin typeface="VAG Rounded Std Thin" panose="020F0502020204020204" pitchFamily="34" charset="77"/>
              </a:rPr>
            </a:br>
            <a:endParaRPr lang="en-AU" sz="2200" b="1" dirty="0">
              <a:latin typeface="VAG Rounded Std Thin" panose="020F0502020204020204" pitchFamily="34" charset="77"/>
            </a:endParaRPr>
          </a:p>
        </p:txBody>
      </p:sp>
    </p:spTree>
    <p:extLst>
      <p:ext uri="{BB962C8B-B14F-4D97-AF65-F5344CB8AC3E}">
        <p14:creationId xmlns:p14="http://schemas.microsoft.com/office/powerpoint/2010/main" val="252983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7DDE-7A1C-FAD3-5AA2-F271C3220846}"/>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BF7A1BDC-52EB-CE57-5FFC-89BC5F2DDAB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2" name="TextBox 11">
            <a:extLst>
              <a:ext uri="{FF2B5EF4-FFF2-40B4-BE49-F238E27FC236}">
                <a16:creationId xmlns:a16="http://schemas.microsoft.com/office/drawing/2014/main" id="{9A6E5C44-BCBF-7CD2-C575-B9BFF438E819}"/>
              </a:ext>
            </a:extLst>
          </p:cNvPr>
          <p:cNvSpPr txBox="1"/>
          <p:nvPr/>
        </p:nvSpPr>
        <p:spPr>
          <a:xfrm>
            <a:off x="861476" y="1781036"/>
            <a:ext cx="2960716" cy="147732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E7B391FC-57EB-988D-0EDA-E793ECACF443}"/>
              </a:ext>
            </a:extLst>
          </p:cNvPr>
          <p:cNvSpPr txBox="1"/>
          <p:nvPr/>
        </p:nvSpPr>
        <p:spPr>
          <a:xfrm>
            <a:off x="1442703" y="1894309"/>
            <a:ext cx="2495687" cy="1200329"/>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1. </a:t>
            </a:r>
            <a:r>
              <a:rPr lang="en-AU" b="1" dirty="0">
                <a:latin typeface="VAG Rounded Std Light" panose="020F0502020204020204" pitchFamily="34" charset="0"/>
              </a:rPr>
              <a:t>Carry</a:t>
            </a:r>
            <a:r>
              <a:rPr lang="en-AU" dirty="0">
                <a:latin typeface="VAG Rounded Std Light" panose="020F0502020204020204" pitchFamily="34" charset="0"/>
              </a:rPr>
              <a:t> out your experiment using the steps outlined in the method you created.</a:t>
            </a:r>
            <a:endParaRPr lang="en-AU" dirty="0">
              <a:latin typeface="VAG Rounded Std Light" panose="020F0502020204020204" pitchFamily="34" charset="77"/>
              <a:cs typeface="Calibri"/>
              <a:sym typeface="Calibri"/>
            </a:endParaRPr>
          </a:p>
        </p:txBody>
      </p:sp>
      <p:pic>
        <p:nvPicPr>
          <p:cNvPr id="9" name="Picture 8">
            <a:extLst>
              <a:ext uri="{FF2B5EF4-FFF2-40B4-BE49-F238E27FC236}">
                <a16:creationId xmlns:a16="http://schemas.microsoft.com/office/drawing/2014/main" id="{E5EC4D69-2F5B-4E95-915C-1DD9ECB23CA0}"/>
              </a:ext>
            </a:extLst>
          </p:cNvPr>
          <p:cNvPicPr>
            <a:picLocks noChangeAspect="1"/>
          </p:cNvPicPr>
          <p:nvPr/>
        </p:nvPicPr>
        <p:blipFill>
          <a:blip r:embed="rId5"/>
          <a:stretch>
            <a:fillRect/>
          </a:stretch>
        </p:blipFill>
        <p:spPr>
          <a:xfrm>
            <a:off x="386717" y="1661276"/>
            <a:ext cx="939800" cy="876300"/>
          </a:xfrm>
          <a:prstGeom prst="rect">
            <a:avLst/>
          </a:prstGeom>
        </p:spPr>
      </p:pic>
      <p:sp>
        <p:nvSpPr>
          <p:cNvPr id="3" name="TextBox 2">
            <a:extLst>
              <a:ext uri="{FF2B5EF4-FFF2-40B4-BE49-F238E27FC236}">
                <a16:creationId xmlns:a16="http://schemas.microsoft.com/office/drawing/2014/main" id="{AB488E8D-1221-1F9F-9F79-29490E1419D6}"/>
              </a:ext>
            </a:extLst>
          </p:cNvPr>
          <p:cNvSpPr txBox="1"/>
          <p:nvPr/>
        </p:nvSpPr>
        <p:spPr>
          <a:xfrm>
            <a:off x="861476" y="3545645"/>
            <a:ext cx="2960716" cy="107403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6" name="TextBox 5">
            <a:extLst>
              <a:ext uri="{FF2B5EF4-FFF2-40B4-BE49-F238E27FC236}">
                <a16:creationId xmlns:a16="http://schemas.microsoft.com/office/drawing/2014/main" id="{D43BE22E-0AC5-3518-427D-0D6FF45AAB91}"/>
              </a:ext>
            </a:extLst>
          </p:cNvPr>
          <p:cNvSpPr txBox="1"/>
          <p:nvPr/>
        </p:nvSpPr>
        <p:spPr>
          <a:xfrm>
            <a:off x="1442703" y="3677205"/>
            <a:ext cx="2495687" cy="646331"/>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2. Record </a:t>
            </a:r>
            <a:r>
              <a:rPr lang="en-US" dirty="0">
                <a:latin typeface="VAG Rounded Std Light" panose="020F0502020204020204" pitchFamily="34" charset="0"/>
              </a:rPr>
              <a:t>your results and observations</a:t>
            </a:r>
            <a:r>
              <a:rPr lang="en-AU" dirty="0">
                <a:latin typeface="VAG Rounded Std Light" panose="020F0502020204020204" pitchFamily="34" charset="77"/>
                <a:ea typeface="Calibri"/>
                <a:cs typeface="Calibri"/>
                <a:sym typeface="Calibri"/>
              </a:rPr>
              <a:t>.</a:t>
            </a:r>
            <a:endParaRPr lang="en-AU" dirty="0">
              <a:latin typeface="VAG Rounded Std Light" panose="020F0502020204020204" pitchFamily="34" charset="77"/>
              <a:cs typeface="Calibri"/>
              <a:sym typeface="Calibri"/>
            </a:endParaRPr>
          </a:p>
        </p:txBody>
      </p:sp>
      <p:pic>
        <p:nvPicPr>
          <p:cNvPr id="11" name="Picture 10">
            <a:extLst>
              <a:ext uri="{FF2B5EF4-FFF2-40B4-BE49-F238E27FC236}">
                <a16:creationId xmlns:a16="http://schemas.microsoft.com/office/drawing/2014/main" id="{8B4A339E-C2C5-10C9-34FA-21C93E3D063A}"/>
              </a:ext>
            </a:extLst>
          </p:cNvPr>
          <p:cNvPicPr>
            <a:picLocks noChangeAspect="1"/>
          </p:cNvPicPr>
          <p:nvPr/>
        </p:nvPicPr>
        <p:blipFill>
          <a:blip r:embed="rId6"/>
          <a:stretch>
            <a:fillRect/>
          </a:stretch>
        </p:blipFill>
        <p:spPr>
          <a:xfrm>
            <a:off x="386717" y="3460954"/>
            <a:ext cx="939800" cy="876300"/>
          </a:xfrm>
          <a:prstGeom prst="rect">
            <a:avLst/>
          </a:prstGeom>
        </p:spPr>
      </p:pic>
      <p:sp>
        <p:nvSpPr>
          <p:cNvPr id="7" name="Rectangle 6">
            <a:extLst>
              <a:ext uri="{FF2B5EF4-FFF2-40B4-BE49-F238E27FC236}">
                <a16:creationId xmlns:a16="http://schemas.microsoft.com/office/drawing/2014/main" id="{C69091FA-0BA3-004A-FC68-7812127F73FB}"/>
              </a:ext>
            </a:extLst>
          </p:cNvPr>
          <p:cNvSpPr/>
          <p:nvPr/>
        </p:nvSpPr>
        <p:spPr>
          <a:xfrm>
            <a:off x="0" y="5347688"/>
            <a:ext cx="9144000" cy="1562408"/>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DDADD6-AC9C-84AD-97EA-CE26DDD64F4D}"/>
              </a:ext>
            </a:extLst>
          </p:cNvPr>
          <p:cNvSpPr txBox="1"/>
          <p:nvPr/>
        </p:nvSpPr>
        <p:spPr>
          <a:xfrm>
            <a:off x="1358042" y="5412757"/>
            <a:ext cx="7557357" cy="1354217"/>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Record experiment procedure and results using an app of your choosing.</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Take a photo or video of worms to show how they respond to the external environmental stimulus.  </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Use a voice record function to record your observations and conclusions.</a:t>
            </a:r>
          </a:p>
        </p:txBody>
      </p:sp>
      <p:pic>
        <p:nvPicPr>
          <p:cNvPr id="16" name="Picture 15">
            <a:extLst>
              <a:ext uri="{FF2B5EF4-FFF2-40B4-BE49-F238E27FC236}">
                <a16:creationId xmlns:a16="http://schemas.microsoft.com/office/drawing/2014/main" id="{01FE9AC9-93E0-ABC9-4EF0-26AD69FFB192}"/>
              </a:ext>
            </a:extLst>
          </p:cNvPr>
          <p:cNvPicPr>
            <a:picLocks noChangeAspect="1"/>
          </p:cNvPicPr>
          <p:nvPr/>
        </p:nvPicPr>
        <p:blipFill>
          <a:blip r:embed="rId7"/>
          <a:stretch>
            <a:fillRect/>
          </a:stretch>
        </p:blipFill>
        <p:spPr>
          <a:xfrm>
            <a:off x="354133" y="5508721"/>
            <a:ext cx="899150" cy="588729"/>
          </a:xfrm>
          <a:prstGeom prst="rect">
            <a:avLst/>
          </a:prstGeom>
        </p:spPr>
      </p:pic>
      <p:sp>
        <p:nvSpPr>
          <p:cNvPr id="21" name="TextBox 20">
            <a:extLst>
              <a:ext uri="{FF2B5EF4-FFF2-40B4-BE49-F238E27FC236}">
                <a16:creationId xmlns:a16="http://schemas.microsoft.com/office/drawing/2014/main" id="{D7157DCB-2E74-6A46-84BF-2BF3BD073594}"/>
              </a:ext>
            </a:extLst>
          </p:cNvPr>
          <p:cNvSpPr txBox="1"/>
          <p:nvPr/>
        </p:nvSpPr>
        <p:spPr>
          <a:xfrm>
            <a:off x="4633321" y="1781595"/>
            <a:ext cx="2946267" cy="167096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2" name="TextBox 21">
            <a:extLst>
              <a:ext uri="{FF2B5EF4-FFF2-40B4-BE49-F238E27FC236}">
                <a16:creationId xmlns:a16="http://schemas.microsoft.com/office/drawing/2014/main" id="{E1E64295-EFE0-1C9F-BE70-4F83AC399B4E}"/>
              </a:ext>
            </a:extLst>
          </p:cNvPr>
          <p:cNvSpPr txBox="1"/>
          <p:nvPr/>
        </p:nvSpPr>
        <p:spPr>
          <a:xfrm>
            <a:off x="5145971" y="1904014"/>
            <a:ext cx="2433617" cy="1477328"/>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3. </a:t>
            </a:r>
            <a:r>
              <a:rPr lang="en-AU" b="1" dirty="0">
                <a:latin typeface="VAG Rounded Std Light" panose="020F0502020204020204" pitchFamily="34" charset="0"/>
              </a:rPr>
              <a:t>Analyse</a:t>
            </a:r>
            <a:r>
              <a:rPr lang="en-AU" dirty="0">
                <a:latin typeface="VAG Rounded Std Light" panose="020F0502020204020204" pitchFamily="34" charset="0"/>
              </a:rPr>
              <a:t> your findings to determine what the results show and how the worms responded. </a:t>
            </a:r>
            <a:endParaRPr lang="en-US" dirty="0">
              <a:latin typeface="VAG Rounded Std Light" panose="020F0502020204020204" pitchFamily="34" charset="77"/>
              <a:cs typeface="Calibri" panose="020F0502020204030204" pitchFamily="34" charset="0"/>
            </a:endParaRPr>
          </a:p>
        </p:txBody>
      </p:sp>
      <p:sp>
        <p:nvSpPr>
          <p:cNvPr id="23" name="TextBox 22">
            <a:extLst>
              <a:ext uri="{FF2B5EF4-FFF2-40B4-BE49-F238E27FC236}">
                <a16:creationId xmlns:a16="http://schemas.microsoft.com/office/drawing/2014/main" id="{8A649354-2E2D-BFFF-55C5-A807519FEA47}"/>
              </a:ext>
            </a:extLst>
          </p:cNvPr>
          <p:cNvSpPr txBox="1"/>
          <p:nvPr/>
        </p:nvSpPr>
        <p:spPr>
          <a:xfrm>
            <a:off x="4613262" y="3727496"/>
            <a:ext cx="2960716" cy="125794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627ACE63-70E1-ABFA-D642-AB33CB5CA783}"/>
              </a:ext>
            </a:extLst>
          </p:cNvPr>
          <p:cNvSpPr txBox="1"/>
          <p:nvPr/>
        </p:nvSpPr>
        <p:spPr>
          <a:xfrm>
            <a:off x="5137339" y="3838483"/>
            <a:ext cx="2442249" cy="923330"/>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4. </a:t>
            </a:r>
            <a:r>
              <a:rPr lang="en-AU" b="1" dirty="0">
                <a:latin typeface="VAG Rounded Std Light" panose="020F0502020204020204" pitchFamily="34" charset="0"/>
              </a:rPr>
              <a:t>Draw a conclusion </a:t>
            </a:r>
            <a:r>
              <a:rPr lang="en-AU" dirty="0">
                <a:latin typeface="VAG Rounded Std Light" panose="020F0502020204020204" pitchFamily="34" charset="0"/>
              </a:rPr>
              <a:t>to answer your investigation question. </a:t>
            </a:r>
          </a:p>
        </p:txBody>
      </p:sp>
      <p:pic>
        <p:nvPicPr>
          <p:cNvPr id="17" name="Picture 16">
            <a:extLst>
              <a:ext uri="{FF2B5EF4-FFF2-40B4-BE49-F238E27FC236}">
                <a16:creationId xmlns:a16="http://schemas.microsoft.com/office/drawing/2014/main" id="{D3EC588E-62E3-6328-5ECE-EF125066A786}"/>
              </a:ext>
            </a:extLst>
          </p:cNvPr>
          <p:cNvPicPr>
            <a:picLocks noChangeAspect="1"/>
          </p:cNvPicPr>
          <p:nvPr/>
        </p:nvPicPr>
        <p:blipFill>
          <a:blip r:embed="rId8"/>
          <a:stretch>
            <a:fillRect/>
          </a:stretch>
        </p:blipFill>
        <p:spPr>
          <a:xfrm>
            <a:off x="4054576" y="3772624"/>
            <a:ext cx="939800" cy="876300"/>
          </a:xfrm>
          <a:prstGeom prst="rect">
            <a:avLst/>
          </a:prstGeom>
        </p:spPr>
      </p:pic>
      <p:pic>
        <p:nvPicPr>
          <p:cNvPr id="20" name="Picture 19">
            <a:extLst>
              <a:ext uri="{FF2B5EF4-FFF2-40B4-BE49-F238E27FC236}">
                <a16:creationId xmlns:a16="http://schemas.microsoft.com/office/drawing/2014/main" id="{A1CA7C0E-BC39-F7D6-2184-BDD650DD8CD1}"/>
              </a:ext>
            </a:extLst>
          </p:cNvPr>
          <p:cNvPicPr>
            <a:picLocks noChangeAspect="1"/>
          </p:cNvPicPr>
          <p:nvPr/>
        </p:nvPicPr>
        <p:blipFill>
          <a:blip r:embed="rId9"/>
          <a:stretch>
            <a:fillRect/>
          </a:stretch>
        </p:blipFill>
        <p:spPr>
          <a:xfrm>
            <a:off x="4054576" y="1667189"/>
            <a:ext cx="939800" cy="876300"/>
          </a:xfrm>
          <a:prstGeom prst="rect">
            <a:avLst/>
          </a:prstGeom>
        </p:spPr>
      </p:pic>
      <p:sp>
        <p:nvSpPr>
          <p:cNvPr id="18" name="Title 1">
            <a:extLst>
              <a:ext uri="{FF2B5EF4-FFF2-40B4-BE49-F238E27FC236}">
                <a16:creationId xmlns:a16="http://schemas.microsoft.com/office/drawing/2014/main" id="{CB4273AB-C6C3-E272-77AA-C3E09D578F89}"/>
              </a:ext>
            </a:extLst>
          </p:cNvPr>
          <p:cNvSpPr txBox="1">
            <a:spLocks/>
          </p:cNvSpPr>
          <p:nvPr/>
        </p:nvSpPr>
        <p:spPr>
          <a:xfrm>
            <a:off x="288000" y="288000"/>
            <a:ext cx="7886700" cy="818216"/>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VAGRundschriftD" pitchFamily="2" charset="77"/>
                <a:ea typeface="+mj-ea"/>
                <a:cs typeface="+mj-cs"/>
              </a:defRPr>
            </a:lvl1pPr>
          </a:lstStyle>
          <a:p>
            <a:r>
              <a:rPr lang="en-US" b="1" dirty="0">
                <a:solidFill>
                  <a:schemeClr val="bg1"/>
                </a:solidFill>
                <a:latin typeface="VAG Rounded Std Thin" panose="020F0502020204020204" pitchFamily="34" charset="77"/>
              </a:rPr>
              <a:t>Let’s investigate</a:t>
            </a:r>
          </a:p>
        </p:txBody>
      </p:sp>
      <p:pic>
        <p:nvPicPr>
          <p:cNvPr id="19" name="Picture 18" descr="A close-up of a question&#10;&#10;AI-generated content may be incorrect.">
            <a:extLst>
              <a:ext uri="{FF2B5EF4-FFF2-40B4-BE49-F238E27FC236}">
                <a16:creationId xmlns:a16="http://schemas.microsoft.com/office/drawing/2014/main" id="{47DC24A9-3056-8463-004F-0607DEF87661}"/>
              </a:ext>
            </a:extLst>
          </p:cNvPr>
          <p:cNvPicPr>
            <a:picLocks noChangeAspect="1"/>
          </p:cNvPicPr>
          <p:nvPr/>
        </p:nvPicPr>
        <p:blipFill>
          <a:blip r:embed="rId10"/>
          <a:stretch>
            <a:fillRect/>
          </a:stretch>
        </p:blipFill>
        <p:spPr>
          <a:xfrm>
            <a:off x="7739444" y="1774910"/>
            <a:ext cx="1086160" cy="1556924"/>
          </a:xfrm>
          <a:prstGeom prst="rect">
            <a:avLst/>
          </a:prstGeom>
        </p:spPr>
      </p:pic>
      <p:pic>
        <p:nvPicPr>
          <p:cNvPr id="24" name="Picture 23" descr="A white and green form with black text&#10;&#10;AI-generated content may be incorrect.">
            <a:extLst>
              <a:ext uri="{FF2B5EF4-FFF2-40B4-BE49-F238E27FC236}">
                <a16:creationId xmlns:a16="http://schemas.microsoft.com/office/drawing/2014/main" id="{3E94CA0C-935E-0923-9613-77E72D11DC57}"/>
              </a:ext>
            </a:extLst>
          </p:cNvPr>
          <p:cNvPicPr>
            <a:picLocks noChangeAspect="1"/>
          </p:cNvPicPr>
          <p:nvPr/>
        </p:nvPicPr>
        <p:blipFill>
          <a:blip r:embed="rId11"/>
          <a:stretch>
            <a:fillRect/>
          </a:stretch>
        </p:blipFill>
        <p:spPr>
          <a:xfrm>
            <a:off x="7739444" y="3534196"/>
            <a:ext cx="1086160" cy="1551252"/>
          </a:xfrm>
          <a:prstGeom prst="rect">
            <a:avLst/>
          </a:prstGeom>
        </p:spPr>
      </p:pic>
    </p:spTree>
    <p:extLst>
      <p:ext uri="{BB962C8B-B14F-4D97-AF65-F5344CB8AC3E}">
        <p14:creationId xmlns:p14="http://schemas.microsoft.com/office/powerpoint/2010/main" val="11503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B956F-8548-5EB8-5030-3D177978743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E319276-7EE7-1A68-5A74-A5D4C454AF57}"/>
              </a:ext>
            </a:extLst>
          </p:cNvPr>
          <p:cNvSpPr txBox="1"/>
          <p:nvPr/>
        </p:nvSpPr>
        <p:spPr>
          <a:xfrm>
            <a:off x="1128715" y="4552575"/>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97A97293-3E8C-8F05-73F7-91FC1000A6A3}"/>
              </a:ext>
            </a:extLst>
          </p:cNvPr>
          <p:cNvSpPr txBox="1"/>
          <p:nvPr/>
        </p:nvSpPr>
        <p:spPr>
          <a:xfrm>
            <a:off x="5848641" y="4561468"/>
            <a:ext cx="1980000" cy="158592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47A6BE77-063E-6529-5E72-3EDA9577CCBA}"/>
              </a:ext>
            </a:extLst>
          </p:cNvPr>
          <p:cNvSpPr txBox="1"/>
          <p:nvPr/>
        </p:nvSpPr>
        <p:spPr>
          <a:xfrm>
            <a:off x="3482505" y="4552575"/>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8" name="TextBox 7">
            <a:extLst>
              <a:ext uri="{FF2B5EF4-FFF2-40B4-BE49-F238E27FC236}">
                <a16:creationId xmlns:a16="http://schemas.microsoft.com/office/drawing/2014/main" id="{7E6A3872-7522-09F0-88BB-0F58EB2C3DBB}"/>
              </a:ext>
            </a:extLst>
          </p:cNvPr>
          <p:cNvSpPr txBox="1"/>
          <p:nvPr/>
        </p:nvSpPr>
        <p:spPr>
          <a:xfrm>
            <a:off x="1118555" y="2231867"/>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48A42BF-578C-B965-ABB3-770455ED6C10}"/>
              </a:ext>
            </a:extLst>
          </p:cNvPr>
          <p:cNvSpPr>
            <a:spLocks noGrp="1"/>
          </p:cNvSpPr>
          <p:nvPr>
            <p:ph type="title"/>
          </p:nvPr>
        </p:nvSpPr>
        <p:spPr>
          <a:xfrm>
            <a:off x="288000" y="288000"/>
            <a:ext cx="7886700" cy="818216"/>
          </a:xfrm>
        </p:spPr>
        <p:txBody>
          <a:bodyPr anchor="t" anchorCtr="0"/>
          <a:lstStyle/>
          <a:p>
            <a:r>
              <a:rPr lang="en-US" dirty="0"/>
              <a:t>Let’s discuss</a:t>
            </a:r>
          </a:p>
        </p:txBody>
      </p:sp>
      <p:pic>
        <p:nvPicPr>
          <p:cNvPr id="4" name="Graphic 3">
            <a:extLst>
              <a:ext uri="{FF2B5EF4-FFF2-40B4-BE49-F238E27FC236}">
                <a16:creationId xmlns:a16="http://schemas.microsoft.com/office/drawing/2014/main" id="{D057A9FD-8C79-E347-3138-EDF405A603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3C7E7855-295A-6F33-AC46-416EEC5EF519}"/>
              </a:ext>
            </a:extLst>
          </p:cNvPr>
          <p:cNvSpPr txBox="1"/>
          <p:nvPr/>
        </p:nvSpPr>
        <p:spPr>
          <a:xfrm>
            <a:off x="1145453" y="2850971"/>
            <a:ext cx="1954118"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How did your results compare with your prediction?</a:t>
            </a:r>
          </a:p>
        </p:txBody>
      </p:sp>
      <p:sp>
        <p:nvSpPr>
          <p:cNvPr id="23" name="TextBox 22">
            <a:extLst>
              <a:ext uri="{FF2B5EF4-FFF2-40B4-BE49-F238E27FC236}">
                <a16:creationId xmlns:a16="http://schemas.microsoft.com/office/drawing/2014/main" id="{9A80BA6B-E62C-52C5-33E4-D95B8FDD4EAB}"/>
              </a:ext>
            </a:extLst>
          </p:cNvPr>
          <p:cNvSpPr txBox="1"/>
          <p:nvPr/>
        </p:nvSpPr>
        <p:spPr>
          <a:xfrm>
            <a:off x="5838481" y="2240760"/>
            <a:ext cx="1980000" cy="158592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7BC5FC76-9943-0FD1-72EC-17C58174EEF4}"/>
              </a:ext>
            </a:extLst>
          </p:cNvPr>
          <p:cNvSpPr txBox="1"/>
          <p:nvPr/>
        </p:nvSpPr>
        <p:spPr>
          <a:xfrm>
            <a:off x="5852140" y="2850971"/>
            <a:ext cx="1966341"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Why do you think the worms responded the way they did? </a:t>
            </a:r>
          </a:p>
        </p:txBody>
      </p:sp>
      <p:sp>
        <p:nvSpPr>
          <p:cNvPr id="33" name="TextBox 32">
            <a:extLst>
              <a:ext uri="{FF2B5EF4-FFF2-40B4-BE49-F238E27FC236}">
                <a16:creationId xmlns:a16="http://schemas.microsoft.com/office/drawing/2014/main" id="{84DE4BA7-1845-81ED-F75B-F41E3877EDA6}"/>
              </a:ext>
            </a:extLst>
          </p:cNvPr>
          <p:cNvSpPr txBox="1"/>
          <p:nvPr/>
        </p:nvSpPr>
        <p:spPr>
          <a:xfrm>
            <a:off x="3557679" y="5155367"/>
            <a:ext cx="1760702"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Was your experiment fair and accurate?</a:t>
            </a:r>
          </a:p>
        </p:txBody>
      </p:sp>
      <p:sp>
        <p:nvSpPr>
          <p:cNvPr id="35" name="TextBox 34">
            <a:extLst>
              <a:ext uri="{FF2B5EF4-FFF2-40B4-BE49-F238E27FC236}">
                <a16:creationId xmlns:a16="http://schemas.microsoft.com/office/drawing/2014/main" id="{C1A4E2BD-93A7-E200-5E1A-D9F87147CB8D}"/>
              </a:ext>
            </a:extLst>
          </p:cNvPr>
          <p:cNvSpPr txBox="1"/>
          <p:nvPr/>
        </p:nvSpPr>
        <p:spPr>
          <a:xfrm>
            <a:off x="5899442" y="5155367"/>
            <a:ext cx="1884533"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How could you improve your experiment?</a:t>
            </a:r>
          </a:p>
        </p:txBody>
      </p:sp>
      <p:sp>
        <p:nvSpPr>
          <p:cNvPr id="37" name="TextBox 36">
            <a:extLst>
              <a:ext uri="{FF2B5EF4-FFF2-40B4-BE49-F238E27FC236}">
                <a16:creationId xmlns:a16="http://schemas.microsoft.com/office/drawing/2014/main" id="{4987C1DE-C719-7666-6D46-1B13597DAA62}"/>
              </a:ext>
            </a:extLst>
          </p:cNvPr>
          <p:cNvSpPr txBox="1"/>
          <p:nvPr/>
        </p:nvSpPr>
        <p:spPr>
          <a:xfrm>
            <a:off x="1224672" y="5278477"/>
            <a:ext cx="1767766" cy="584775"/>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Did everyone get the same results?</a:t>
            </a:r>
          </a:p>
        </p:txBody>
      </p:sp>
      <p:sp>
        <p:nvSpPr>
          <p:cNvPr id="5" name="TextBox 4">
            <a:extLst>
              <a:ext uri="{FF2B5EF4-FFF2-40B4-BE49-F238E27FC236}">
                <a16:creationId xmlns:a16="http://schemas.microsoft.com/office/drawing/2014/main" id="{F504AB61-B057-3A94-456E-4190AA040A67}"/>
              </a:ext>
            </a:extLst>
          </p:cNvPr>
          <p:cNvSpPr txBox="1"/>
          <p:nvPr/>
        </p:nvSpPr>
        <p:spPr>
          <a:xfrm>
            <a:off x="3472345" y="2231867"/>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318FD3C7-9090-0589-5AC6-FF206E2B7E8C}"/>
              </a:ext>
            </a:extLst>
          </p:cNvPr>
          <p:cNvSpPr txBox="1"/>
          <p:nvPr/>
        </p:nvSpPr>
        <p:spPr>
          <a:xfrm>
            <a:off x="3530238" y="2850971"/>
            <a:ext cx="1884533"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How did the worms respond to the external stimulus?</a:t>
            </a:r>
          </a:p>
        </p:txBody>
      </p:sp>
      <p:pic>
        <p:nvPicPr>
          <p:cNvPr id="14" name="Picture 13">
            <a:extLst>
              <a:ext uri="{FF2B5EF4-FFF2-40B4-BE49-F238E27FC236}">
                <a16:creationId xmlns:a16="http://schemas.microsoft.com/office/drawing/2014/main" id="{0D2028D2-9E26-94AD-2B4F-7725344564F6}"/>
              </a:ext>
            </a:extLst>
          </p:cNvPr>
          <p:cNvPicPr>
            <a:picLocks noChangeAspect="1"/>
          </p:cNvPicPr>
          <p:nvPr/>
        </p:nvPicPr>
        <p:blipFill>
          <a:blip r:embed="rId5"/>
          <a:stretch>
            <a:fillRect/>
          </a:stretch>
        </p:blipFill>
        <p:spPr>
          <a:xfrm>
            <a:off x="1678344" y="1897142"/>
            <a:ext cx="939800" cy="876300"/>
          </a:xfrm>
          <a:prstGeom prst="rect">
            <a:avLst/>
          </a:prstGeom>
        </p:spPr>
      </p:pic>
      <p:pic>
        <p:nvPicPr>
          <p:cNvPr id="12" name="Picture 11">
            <a:extLst>
              <a:ext uri="{FF2B5EF4-FFF2-40B4-BE49-F238E27FC236}">
                <a16:creationId xmlns:a16="http://schemas.microsoft.com/office/drawing/2014/main" id="{E7965694-920C-69EF-DF1D-592F0F9CAD2F}"/>
              </a:ext>
            </a:extLst>
          </p:cNvPr>
          <p:cNvPicPr>
            <a:picLocks noChangeAspect="1"/>
          </p:cNvPicPr>
          <p:nvPr/>
        </p:nvPicPr>
        <p:blipFill>
          <a:blip r:embed="rId6"/>
          <a:stretch>
            <a:fillRect/>
          </a:stretch>
        </p:blipFill>
        <p:spPr>
          <a:xfrm>
            <a:off x="6398270" y="1849786"/>
            <a:ext cx="939800" cy="876300"/>
          </a:xfrm>
          <a:prstGeom prst="rect">
            <a:avLst/>
          </a:prstGeom>
        </p:spPr>
      </p:pic>
      <p:pic>
        <p:nvPicPr>
          <p:cNvPr id="19" name="Picture 18">
            <a:extLst>
              <a:ext uri="{FF2B5EF4-FFF2-40B4-BE49-F238E27FC236}">
                <a16:creationId xmlns:a16="http://schemas.microsoft.com/office/drawing/2014/main" id="{57E7EC9F-2E7C-BF56-4649-F6214BEDFC69}"/>
              </a:ext>
            </a:extLst>
          </p:cNvPr>
          <p:cNvPicPr>
            <a:picLocks noChangeAspect="1"/>
          </p:cNvPicPr>
          <p:nvPr/>
        </p:nvPicPr>
        <p:blipFill>
          <a:blip r:embed="rId7"/>
          <a:stretch>
            <a:fillRect/>
          </a:stretch>
        </p:blipFill>
        <p:spPr>
          <a:xfrm>
            <a:off x="3994695" y="1895729"/>
            <a:ext cx="939800" cy="876300"/>
          </a:xfrm>
          <a:prstGeom prst="rect">
            <a:avLst/>
          </a:prstGeom>
        </p:spPr>
      </p:pic>
      <p:pic>
        <p:nvPicPr>
          <p:cNvPr id="22" name="Picture 21">
            <a:extLst>
              <a:ext uri="{FF2B5EF4-FFF2-40B4-BE49-F238E27FC236}">
                <a16:creationId xmlns:a16="http://schemas.microsoft.com/office/drawing/2014/main" id="{8841BC28-8A8D-5A79-F05A-67C00C4E2099}"/>
              </a:ext>
            </a:extLst>
          </p:cNvPr>
          <p:cNvPicPr>
            <a:picLocks noChangeAspect="1"/>
          </p:cNvPicPr>
          <p:nvPr/>
        </p:nvPicPr>
        <p:blipFill>
          <a:blip r:embed="rId8"/>
          <a:stretch>
            <a:fillRect/>
          </a:stretch>
        </p:blipFill>
        <p:spPr>
          <a:xfrm>
            <a:off x="4002605" y="4177818"/>
            <a:ext cx="939800" cy="876300"/>
          </a:xfrm>
          <a:prstGeom prst="rect">
            <a:avLst/>
          </a:prstGeom>
        </p:spPr>
      </p:pic>
      <p:pic>
        <p:nvPicPr>
          <p:cNvPr id="24" name="Picture 23">
            <a:extLst>
              <a:ext uri="{FF2B5EF4-FFF2-40B4-BE49-F238E27FC236}">
                <a16:creationId xmlns:a16="http://schemas.microsoft.com/office/drawing/2014/main" id="{34789A19-C0F4-193F-A34F-B5D136FF76C7}"/>
              </a:ext>
            </a:extLst>
          </p:cNvPr>
          <p:cNvPicPr>
            <a:picLocks noChangeAspect="1"/>
          </p:cNvPicPr>
          <p:nvPr/>
        </p:nvPicPr>
        <p:blipFill>
          <a:blip r:embed="rId9"/>
          <a:stretch>
            <a:fillRect/>
          </a:stretch>
        </p:blipFill>
        <p:spPr>
          <a:xfrm>
            <a:off x="1678344" y="4177818"/>
            <a:ext cx="939800" cy="876300"/>
          </a:xfrm>
          <a:prstGeom prst="rect">
            <a:avLst/>
          </a:prstGeom>
        </p:spPr>
      </p:pic>
      <p:pic>
        <p:nvPicPr>
          <p:cNvPr id="27" name="Picture 26">
            <a:extLst>
              <a:ext uri="{FF2B5EF4-FFF2-40B4-BE49-F238E27FC236}">
                <a16:creationId xmlns:a16="http://schemas.microsoft.com/office/drawing/2014/main" id="{4B9CA459-318B-B4DA-9904-CB862B9B0680}"/>
              </a:ext>
            </a:extLst>
          </p:cNvPr>
          <p:cNvPicPr>
            <a:picLocks noChangeAspect="1"/>
          </p:cNvPicPr>
          <p:nvPr/>
        </p:nvPicPr>
        <p:blipFill>
          <a:blip r:embed="rId10"/>
          <a:stretch>
            <a:fillRect/>
          </a:stretch>
        </p:blipFill>
        <p:spPr>
          <a:xfrm>
            <a:off x="6398270" y="4170191"/>
            <a:ext cx="939800" cy="876300"/>
          </a:xfrm>
          <a:prstGeom prst="rect">
            <a:avLst/>
          </a:prstGeom>
        </p:spPr>
      </p:pic>
    </p:spTree>
    <p:extLst>
      <p:ext uri="{BB962C8B-B14F-4D97-AF65-F5344CB8AC3E}">
        <p14:creationId xmlns:p14="http://schemas.microsoft.com/office/powerpoint/2010/main" val="21273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773AF-80A4-E79B-2087-7D1CBC2C4E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084903-F5D5-28DB-9B04-59DD71978A5A}"/>
              </a:ext>
            </a:extLst>
          </p:cNvPr>
          <p:cNvSpPr>
            <a:spLocks noGrp="1"/>
          </p:cNvSpPr>
          <p:nvPr>
            <p:ph type="title"/>
          </p:nvPr>
        </p:nvSpPr>
        <p:spPr>
          <a:xfrm>
            <a:off x="288000" y="342000"/>
            <a:ext cx="7886700" cy="849593"/>
          </a:xfrm>
        </p:spPr>
        <p:txBody>
          <a:bodyPr anchor="t" anchorCtr="0">
            <a:normAutofit/>
          </a:bodyPr>
          <a:lstStyle/>
          <a:p>
            <a:r>
              <a:rPr lang="en-US" sz="3400" dirty="0">
                <a:solidFill>
                  <a:srgbClr val="3AAD49"/>
                </a:solidFill>
              </a:rPr>
              <a:t>What have you learned about worms?</a:t>
            </a:r>
          </a:p>
        </p:txBody>
      </p:sp>
      <p:pic>
        <p:nvPicPr>
          <p:cNvPr id="2" name="Picture 1">
            <a:extLst>
              <a:ext uri="{FF2B5EF4-FFF2-40B4-BE49-F238E27FC236}">
                <a16:creationId xmlns:a16="http://schemas.microsoft.com/office/drawing/2014/main" id="{046F6C76-8367-55A7-A9A1-356B71A23490}"/>
              </a:ext>
            </a:extLst>
          </p:cNvPr>
          <p:cNvPicPr>
            <a:picLocks noChangeAspect="1"/>
          </p:cNvPicPr>
          <p:nvPr/>
        </p:nvPicPr>
        <p:blipFill>
          <a:blip r:embed="rId2"/>
          <a:srcRect l="2225" t="1700" r="2423" b="1704"/>
          <a:stretch>
            <a:fillRect/>
          </a:stretch>
        </p:blipFill>
        <p:spPr>
          <a:xfrm>
            <a:off x="2496312" y="939163"/>
            <a:ext cx="3959352" cy="5669280"/>
          </a:xfrm>
          <a:prstGeom prst="rect">
            <a:avLst/>
          </a:prstGeom>
        </p:spPr>
      </p:pic>
      <p:pic>
        <p:nvPicPr>
          <p:cNvPr id="7" name="Picture 6" descr="A cartoon of a worm&#10;&#10;AI-generated content may be incorrect.">
            <a:extLst>
              <a:ext uri="{FF2B5EF4-FFF2-40B4-BE49-F238E27FC236}">
                <a16:creationId xmlns:a16="http://schemas.microsoft.com/office/drawing/2014/main" id="{8C0145C8-4B60-B03A-5730-C85A055305FA}"/>
              </a:ext>
            </a:extLst>
          </p:cNvPr>
          <p:cNvPicPr>
            <a:picLocks noChangeAspect="1"/>
          </p:cNvPicPr>
          <p:nvPr/>
        </p:nvPicPr>
        <p:blipFill>
          <a:blip r:embed="rId3"/>
          <a:srcRect b="42486"/>
          <a:stretch>
            <a:fillRect/>
          </a:stretch>
        </p:blipFill>
        <p:spPr>
          <a:xfrm>
            <a:off x="603338" y="4356141"/>
            <a:ext cx="1737619" cy="1413723"/>
          </a:xfrm>
          <a:prstGeom prst="rect">
            <a:avLst/>
          </a:prstGeom>
        </p:spPr>
      </p:pic>
    </p:spTree>
    <p:extLst>
      <p:ext uri="{BB962C8B-B14F-4D97-AF65-F5344CB8AC3E}">
        <p14:creationId xmlns:p14="http://schemas.microsoft.com/office/powerpoint/2010/main" val="61241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a:extLst>
            <a:ext uri="{FF2B5EF4-FFF2-40B4-BE49-F238E27FC236}">
              <a16:creationId xmlns:a16="http://schemas.microsoft.com/office/drawing/2014/main" id="{D4F1A410-A59B-00B2-BB59-13D0062ECA8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59086-C7CA-8928-8A9D-74826DC08CA6}"/>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149913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81C66-88CB-4AB7-B8DE-4111101FFC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9A534C-1786-B0F5-5267-76532E725815}"/>
              </a:ext>
            </a:extLst>
          </p:cNvPr>
          <p:cNvSpPr>
            <a:spLocks noGrp="1"/>
          </p:cNvSpPr>
          <p:nvPr>
            <p:ph type="title"/>
          </p:nvPr>
        </p:nvSpPr>
        <p:spPr>
          <a:xfrm>
            <a:off x="288000" y="288000"/>
            <a:ext cx="7886700" cy="925419"/>
          </a:xfrm>
        </p:spPr>
        <p:txBody>
          <a:bodyPr anchor="t" anchorCtr="0"/>
          <a:lstStyle/>
          <a:p>
            <a:r>
              <a:rPr lang="en-US" dirty="0">
                <a:solidFill>
                  <a:srgbClr val="41A152"/>
                </a:solidFill>
              </a:rPr>
              <a:t>What do worms like to eat?</a:t>
            </a:r>
            <a:endParaRPr lang="en-US" dirty="0"/>
          </a:p>
        </p:txBody>
      </p:sp>
      <p:pic>
        <p:nvPicPr>
          <p:cNvPr id="4" name="Graphic 3">
            <a:extLst>
              <a:ext uri="{FF2B5EF4-FFF2-40B4-BE49-F238E27FC236}">
                <a16:creationId xmlns:a16="http://schemas.microsoft.com/office/drawing/2014/main" id="{8BAAEA49-207F-09EE-4EC3-BEB17C1B64D5}"/>
              </a:ext>
            </a:extLst>
          </p:cNvPr>
          <p:cNvPicPr>
            <a:picLocks noChangeAspect="1"/>
          </p:cNvPicPr>
          <p:nvPr/>
        </p:nvPicPr>
        <p:blipFill>
          <a:blip r:embed="rId2">
            <a:extLst>
              <a:ext uri="{96DAC541-7B7A-43D3-8B79-37D633B846F1}">
                <asvg:svgBlip xmlns:asvg="http://schemas.microsoft.com/office/drawing/2016/SVG/main" r:embed="rId3"/>
              </a:ext>
            </a:extLst>
          </a:blip>
          <a:srcRect l="14958" t="11443" r="52596" b="53578"/>
          <a:stretch>
            <a:fillRect/>
          </a:stretch>
        </p:blipFill>
        <p:spPr>
          <a:xfrm>
            <a:off x="996696" y="934503"/>
            <a:ext cx="3849624" cy="2933409"/>
          </a:xfrm>
          <a:prstGeom prst="rect">
            <a:avLst/>
          </a:prstGeom>
        </p:spPr>
      </p:pic>
      <p:pic>
        <p:nvPicPr>
          <p:cNvPr id="2" name="Picture 1">
            <a:extLst>
              <a:ext uri="{FF2B5EF4-FFF2-40B4-BE49-F238E27FC236}">
                <a16:creationId xmlns:a16="http://schemas.microsoft.com/office/drawing/2014/main" id="{3D6DDFFB-FB87-E0A7-B9E0-339CDB4B6C1E}"/>
              </a:ext>
            </a:extLst>
          </p:cNvPr>
          <p:cNvPicPr>
            <a:picLocks noChangeAspect="1"/>
          </p:cNvPicPr>
          <p:nvPr/>
        </p:nvPicPr>
        <p:blipFill>
          <a:blip r:embed="rId4"/>
          <a:stretch>
            <a:fillRect/>
          </a:stretch>
        </p:blipFill>
        <p:spPr>
          <a:xfrm>
            <a:off x="660146" y="998511"/>
            <a:ext cx="673100" cy="673100"/>
          </a:xfrm>
          <a:prstGeom prst="rect">
            <a:avLst/>
          </a:prstGeom>
        </p:spPr>
      </p:pic>
      <p:sp>
        <p:nvSpPr>
          <p:cNvPr id="8" name="TextBox 7">
            <a:extLst>
              <a:ext uri="{FF2B5EF4-FFF2-40B4-BE49-F238E27FC236}">
                <a16:creationId xmlns:a16="http://schemas.microsoft.com/office/drawing/2014/main" id="{D30A9EB9-8185-716B-1066-F830B0F4ED7F}"/>
              </a:ext>
            </a:extLst>
          </p:cNvPr>
          <p:cNvSpPr txBox="1"/>
          <p:nvPr/>
        </p:nvSpPr>
        <p:spPr>
          <a:xfrm>
            <a:off x="4910328" y="1536229"/>
            <a:ext cx="3721608" cy="1097243"/>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AU" sz="1700" dirty="0">
                <a:latin typeface="VAG Rounded Std Light" panose="020F0502020204020204" pitchFamily="34" charset="0"/>
              </a:rPr>
              <a:t>Composting worms can process anything organic. </a:t>
            </a:r>
            <a:endParaRPr lang="en-US" sz="1700" dirty="0">
              <a:latin typeface="VAG Rounded Std Light" panose="020F0502020204020204" pitchFamily="34" charset="0"/>
            </a:endParaRPr>
          </a:p>
        </p:txBody>
      </p:sp>
      <p:sp>
        <p:nvSpPr>
          <p:cNvPr id="9" name="TextBox 8">
            <a:extLst>
              <a:ext uri="{FF2B5EF4-FFF2-40B4-BE49-F238E27FC236}">
                <a16:creationId xmlns:a16="http://schemas.microsoft.com/office/drawing/2014/main" id="{D37606DF-E1AF-F5B1-4115-F49D8F15D8A3}"/>
              </a:ext>
            </a:extLst>
          </p:cNvPr>
          <p:cNvSpPr txBox="1"/>
          <p:nvPr/>
        </p:nvSpPr>
        <p:spPr>
          <a:xfrm>
            <a:off x="4910328" y="2935085"/>
            <a:ext cx="3721608" cy="142584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AU" sz="1700" dirty="0">
                <a:latin typeface="VAG Rounded Std Light" panose="020F0502020204020204" pitchFamily="34" charset="0"/>
              </a:rPr>
              <a:t>They enjoy eating fruit and vegetable scraps, eggshells, tea and coffee grounds as well as shredded newspaper, straw or dry leaves. </a:t>
            </a:r>
            <a:endParaRPr lang="en-US" sz="1700" dirty="0">
              <a:latin typeface="VAG Rounded Std Light" panose="020F0502020204020204" pitchFamily="34" charset="0"/>
            </a:endParaRPr>
          </a:p>
        </p:txBody>
      </p:sp>
      <p:sp>
        <p:nvSpPr>
          <p:cNvPr id="10" name="TextBox 9">
            <a:extLst>
              <a:ext uri="{FF2B5EF4-FFF2-40B4-BE49-F238E27FC236}">
                <a16:creationId xmlns:a16="http://schemas.microsoft.com/office/drawing/2014/main" id="{0E19AF62-3271-11C0-F135-2606DBD76B42}"/>
              </a:ext>
            </a:extLst>
          </p:cNvPr>
          <p:cNvSpPr txBox="1"/>
          <p:nvPr/>
        </p:nvSpPr>
        <p:spPr>
          <a:xfrm>
            <a:off x="4910328" y="4662540"/>
            <a:ext cx="3721608" cy="1897931"/>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AU" sz="1700" dirty="0">
                <a:latin typeface="VAG Rounded Std Light" panose="020F0502020204020204" pitchFamily="34" charset="0"/>
              </a:rPr>
              <a:t>Things to avoid in your worm farm:  </a:t>
            </a:r>
            <a:endParaRPr lang="en-US" sz="17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meat products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dairy products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white office paper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bread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citrus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onions</a:t>
            </a:r>
            <a:endParaRPr lang="en-US" sz="1600" dirty="0">
              <a:latin typeface="VAG Rounded Std Light" panose="020F0502020204020204" pitchFamily="34" charset="0"/>
            </a:endParaRPr>
          </a:p>
        </p:txBody>
      </p:sp>
      <p:pic>
        <p:nvPicPr>
          <p:cNvPr id="11" name="Graphic 10">
            <a:extLst>
              <a:ext uri="{FF2B5EF4-FFF2-40B4-BE49-F238E27FC236}">
                <a16:creationId xmlns:a16="http://schemas.microsoft.com/office/drawing/2014/main" id="{D25460EB-51A8-FE58-07DA-AAE546964FFE}"/>
              </a:ext>
            </a:extLst>
          </p:cNvPr>
          <p:cNvPicPr>
            <a:picLocks noChangeAspect="1"/>
          </p:cNvPicPr>
          <p:nvPr/>
        </p:nvPicPr>
        <p:blipFill>
          <a:blip r:embed="rId2">
            <a:extLst>
              <a:ext uri="{96DAC541-7B7A-43D3-8B79-37D633B846F1}">
                <asvg:svgBlip xmlns:asvg="http://schemas.microsoft.com/office/drawing/2016/SVG/main" r:embed="rId3"/>
              </a:ext>
            </a:extLst>
          </a:blip>
          <a:srcRect l="14958" t="45925" r="52596" b="19096"/>
          <a:stretch>
            <a:fillRect/>
          </a:stretch>
        </p:blipFill>
        <p:spPr>
          <a:xfrm>
            <a:off x="996696" y="3853744"/>
            <a:ext cx="3849624" cy="2933409"/>
          </a:xfrm>
          <a:prstGeom prst="rect">
            <a:avLst/>
          </a:prstGeom>
        </p:spPr>
      </p:pic>
      <p:pic>
        <p:nvPicPr>
          <p:cNvPr id="7" name="Picture 6">
            <a:extLst>
              <a:ext uri="{FF2B5EF4-FFF2-40B4-BE49-F238E27FC236}">
                <a16:creationId xmlns:a16="http://schemas.microsoft.com/office/drawing/2014/main" id="{D3046786-1AA4-ECC5-A3F6-DADEC6FE3B98}"/>
              </a:ext>
            </a:extLst>
          </p:cNvPr>
          <p:cNvPicPr>
            <a:picLocks noChangeAspect="1"/>
          </p:cNvPicPr>
          <p:nvPr/>
        </p:nvPicPr>
        <p:blipFill>
          <a:blip r:embed="rId5"/>
          <a:stretch>
            <a:fillRect/>
          </a:stretch>
        </p:blipFill>
        <p:spPr>
          <a:xfrm>
            <a:off x="660146" y="3779266"/>
            <a:ext cx="673100" cy="673100"/>
          </a:xfrm>
          <a:prstGeom prst="rect">
            <a:avLst/>
          </a:prstGeom>
        </p:spPr>
      </p:pic>
    </p:spTree>
    <p:extLst>
      <p:ext uri="{BB962C8B-B14F-4D97-AF65-F5344CB8AC3E}">
        <p14:creationId xmlns:p14="http://schemas.microsoft.com/office/powerpoint/2010/main" val="122138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a:extLst>
            <a:ext uri="{FF2B5EF4-FFF2-40B4-BE49-F238E27FC236}">
              <a16:creationId xmlns:a16="http://schemas.microsoft.com/office/drawing/2014/main" id="{2147FADB-54E9-10CE-E58F-31921E12D5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48EF77E-CE19-5925-FC0B-89AA28005B22}"/>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764751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1BAC-A603-C7A8-7360-664538BBA40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ED17A3E-729E-C686-0D6A-8580CA2DD0E4}"/>
              </a:ext>
            </a:extLst>
          </p:cNvPr>
          <p:cNvSpPr txBox="1"/>
          <p:nvPr/>
        </p:nvSpPr>
        <p:spPr>
          <a:xfrm>
            <a:off x="905919" y="2542959"/>
            <a:ext cx="5806775" cy="93207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49DB25A1-E06D-0AFF-7659-135B1F82A335}"/>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plan</a:t>
            </a:r>
          </a:p>
        </p:txBody>
      </p:sp>
      <p:pic>
        <p:nvPicPr>
          <p:cNvPr id="4" name="Graphic 3">
            <a:extLst>
              <a:ext uri="{FF2B5EF4-FFF2-40B4-BE49-F238E27FC236}">
                <a16:creationId xmlns:a16="http://schemas.microsoft.com/office/drawing/2014/main" id="{E1FA94D7-A12C-0CB5-47E4-900E525270E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10" name="TextBox 9">
            <a:extLst>
              <a:ext uri="{FF2B5EF4-FFF2-40B4-BE49-F238E27FC236}">
                <a16:creationId xmlns:a16="http://schemas.microsoft.com/office/drawing/2014/main" id="{6DE74255-6066-65E8-37F0-8419CCF4DD97}"/>
              </a:ext>
            </a:extLst>
          </p:cNvPr>
          <p:cNvSpPr txBox="1"/>
          <p:nvPr/>
        </p:nvSpPr>
        <p:spPr>
          <a:xfrm>
            <a:off x="1521873" y="2665818"/>
            <a:ext cx="5400135" cy="923330"/>
          </a:xfrm>
          <a:prstGeom prst="rect">
            <a:avLst/>
          </a:prstGeom>
          <a:noFill/>
        </p:spPr>
        <p:txBody>
          <a:bodyPr wrap="square">
            <a:spAutoFit/>
          </a:bodyPr>
          <a:lstStyle/>
          <a:p>
            <a:r>
              <a:rPr lang="en-AU" b="1" dirty="0">
                <a:latin typeface="VAG Rounded Std Light" panose="020F0502020204020204" pitchFamily="34" charset="0"/>
              </a:rPr>
              <a:t>Decide</a:t>
            </a:r>
            <a:r>
              <a:rPr lang="en-AU" dirty="0">
                <a:latin typeface="VAG Rounded Std Light" panose="020F0502020204020204" pitchFamily="34" charset="0"/>
              </a:rPr>
              <a:t> what type of food you will use for your experiment and how it will be prepared.</a:t>
            </a:r>
          </a:p>
          <a:p>
            <a:pPr lvl="0"/>
            <a:endParaRPr lang="en-AU" dirty="0">
              <a:latin typeface="VAG Rounded Std Light" panose="020F0502020204020204" pitchFamily="34" charset="0"/>
            </a:endParaRPr>
          </a:p>
        </p:txBody>
      </p:sp>
      <p:sp>
        <p:nvSpPr>
          <p:cNvPr id="13" name="TextBox 12">
            <a:extLst>
              <a:ext uri="{FF2B5EF4-FFF2-40B4-BE49-F238E27FC236}">
                <a16:creationId xmlns:a16="http://schemas.microsoft.com/office/drawing/2014/main" id="{0463D742-6C6D-341D-E3C7-7B94A76FB6E0}"/>
              </a:ext>
            </a:extLst>
          </p:cNvPr>
          <p:cNvSpPr txBox="1"/>
          <p:nvPr/>
        </p:nvSpPr>
        <p:spPr>
          <a:xfrm>
            <a:off x="1092873" y="3730048"/>
            <a:ext cx="5619822" cy="93207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4F1485FD-3784-E280-2513-26130796E92F}"/>
              </a:ext>
            </a:extLst>
          </p:cNvPr>
          <p:cNvSpPr txBox="1"/>
          <p:nvPr/>
        </p:nvSpPr>
        <p:spPr>
          <a:xfrm>
            <a:off x="1543707" y="3950405"/>
            <a:ext cx="4162149" cy="369332"/>
          </a:xfrm>
          <a:prstGeom prst="rect">
            <a:avLst/>
          </a:prstGeom>
          <a:noFill/>
        </p:spPr>
        <p:txBody>
          <a:bodyPr wrap="square">
            <a:spAutoFit/>
          </a:bodyPr>
          <a:lstStyle/>
          <a:p>
            <a:pPr lvl="0">
              <a:spcAft>
                <a:spcPts val="1200"/>
              </a:spcAft>
            </a:pPr>
            <a:r>
              <a:rPr lang="en-AU" b="1" dirty="0">
                <a:latin typeface="VAG Rounded Std Light" panose="020F0502020204020204" pitchFamily="34" charset="0"/>
              </a:rPr>
              <a:t>Write</a:t>
            </a:r>
            <a:r>
              <a:rPr lang="en-AU" dirty="0">
                <a:latin typeface="VAG Rounded Std Light" panose="020F0502020204020204" pitchFamily="34" charset="0"/>
              </a:rPr>
              <a:t> your investigation question</a:t>
            </a:r>
            <a:r>
              <a:rPr lang="en-US" sz="1200" i="1" dirty="0">
                <a:latin typeface="VAG Rounded Std Light" panose="020F0502020204020204" pitchFamily="34" charset="0"/>
              </a:rPr>
              <a:t>.</a:t>
            </a:r>
            <a:endParaRPr lang="en-US" dirty="0">
              <a:latin typeface="VAG Rounded Std Light" panose="020F0502020204020204" pitchFamily="34" charset="0"/>
            </a:endParaRPr>
          </a:p>
        </p:txBody>
      </p:sp>
      <p:sp>
        <p:nvSpPr>
          <p:cNvPr id="18" name="TextBox 17">
            <a:extLst>
              <a:ext uri="{FF2B5EF4-FFF2-40B4-BE49-F238E27FC236}">
                <a16:creationId xmlns:a16="http://schemas.microsoft.com/office/drawing/2014/main" id="{A5955A6A-C302-43DF-6565-B60263AFBB2C}"/>
              </a:ext>
            </a:extLst>
          </p:cNvPr>
          <p:cNvSpPr txBox="1"/>
          <p:nvPr/>
        </p:nvSpPr>
        <p:spPr>
          <a:xfrm>
            <a:off x="927795" y="4929082"/>
            <a:ext cx="5784899" cy="155401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57601724-8EF6-69C2-48D5-005D1A318B11}"/>
              </a:ext>
            </a:extLst>
          </p:cNvPr>
          <p:cNvSpPr txBox="1"/>
          <p:nvPr/>
        </p:nvSpPr>
        <p:spPr>
          <a:xfrm>
            <a:off x="1500550" y="5063244"/>
            <a:ext cx="5128850" cy="1308050"/>
          </a:xfrm>
          <a:prstGeom prst="rect">
            <a:avLst/>
          </a:prstGeom>
          <a:noFill/>
        </p:spPr>
        <p:txBody>
          <a:bodyPr wrap="square">
            <a:spAutoFit/>
          </a:bodyPr>
          <a:lstStyle/>
          <a:p>
            <a:pPr lvl="0">
              <a:spcAft>
                <a:spcPts val="600"/>
              </a:spcAft>
            </a:pPr>
            <a:r>
              <a:rPr lang="en-AU" b="1" dirty="0">
                <a:latin typeface="VAG Rounded Std Light" panose="020F0502020204020204" pitchFamily="34" charset="0"/>
              </a:rPr>
              <a:t>Design </a:t>
            </a:r>
            <a:r>
              <a:rPr lang="en-AU" dirty="0">
                <a:latin typeface="VAG Rounded Std Light" panose="020F0502020204020204" pitchFamily="34" charset="0"/>
              </a:rPr>
              <a:t>your experiment. Remember to include:</a:t>
            </a:r>
            <a:endParaRPr lang="en-US" dirty="0">
              <a:latin typeface="VAG Rounded Std Light" panose="020F0502020204020204" pitchFamily="34" charset="0"/>
            </a:endParaRPr>
          </a:p>
          <a:p>
            <a:pPr marL="285750" lvl="0" indent="-285750">
              <a:spcAft>
                <a:spcPts val="600"/>
              </a:spcAft>
              <a:buFont typeface="Arial" panose="020B0604020202020204" pitchFamily="34" charset="0"/>
              <a:buChar char="•"/>
            </a:pPr>
            <a:r>
              <a:rPr lang="en-US" sz="1700" dirty="0">
                <a:latin typeface="VAG Rounded Std Light" panose="020F0502020204020204" pitchFamily="34" charset="0"/>
              </a:rPr>
              <a:t>method - steps to carry out the investigation</a:t>
            </a:r>
          </a:p>
          <a:p>
            <a:pPr marL="285750" lvl="0" indent="-285750">
              <a:buFont typeface="Arial" panose="020B0604020202020204" pitchFamily="34" charset="0"/>
              <a:buChar char="•"/>
            </a:pPr>
            <a:r>
              <a:rPr lang="en-US" sz="1700" dirty="0">
                <a:latin typeface="VAG Rounded Std Light" panose="020F0502020204020204" pitchFamily="34" charset="0"/>
              </a:rPr>
              <a:t>results and observations - a table to record observations and measurements.</a:t>
            </a:r>
          </a:p>
        </p:txBody>
      </p:sp>
      <p:pic>
        <p:nvPicPr>
          <p:cNvPr id="17" name="Picture 16">
            <a:extLst>
              <a:ext uri="{FF2B5EF4-FFF2-40B4-BE49-F238E27FC236}">
                <a16:creationId xmlns:a16="http://schemas.microsoft.com/office/drawing/2014/main" id="{D7F6C5F7-ED18-84FD-5D4D-056C35368C24}"/>
              </a:ext>
            </a:extLst>
          </p:cNvPr>
          <p:cNvPicPr>
            <a:picLocks noChangeAspect="1"/>
          </p:cNvPicPr>
          <p:nvPr/>
        </p:nvPicPr>
        <p:blipFill>
          <a:blip r:embed="rId5"/>
          <a:stretch>
            <a:fillRect/>
          </a:stretch>
        </p:blipFill>
        <p:spPr>
          <a:xfrm>
            <a:off x="457894" y="3621628"/>
            <a:ext cx="939800" cy="876300"/>
          </a:xfrm>
          <a:prstGeom prst="rect">
            <a:avLst/>
          </a:prstGeom>
        </p:spPr>
      </p:pic>
      <p:pic>
        <p:nvPicPr>
          <p:cNvPr id="6" name="Picture 5">
            <a:extLst>
              <a:ext uri="{FF2B5EF4-FFF2-40B4-BE49-F238E27FC236}">
                <a16:creationId xmlns:a16="http://schemas.microsoft.com/office/drawing/2014/main" id="{8D5528C5-E047-386C-4D3F-63572829760A}"/>
              </a:ext>
            </a:extLst>
          </p:cNvPr>
          <p:cNvPicPr>
            <a:picLocks noChangeAspect="1"/>
          </p:cNvPicPr>
          <p:nvPr/>
        </p:nvPicPr>
        <p:blipFill>
          <a:blip r:embed="rId6"/>
          <a:stretch>
            <a:fillRect/>
          </a:stretch>
        </p:blipFill>
        <p:spPr>
          <a:xfrm>
            <a:off x="455694" y="2436044"/>
            <a:ext cx="939800" cy="876300"/>
          </a:xfrm>
          <a:prstGeom prst="rect">
            <a:avLst/>
          </a:prstGeom>
        </p:spPr>
      </p:pic>
      <p:sp>
        <p:nvSpPr>
          <p:cNvPr id="7" name="TextBox 6">
            <a:extLst>
              <a:ext uri="{FF2B5EF4-FFF2-40B4-BE49-F238E27FC236}">
                <a16:creationId xmlns:a16="http://schemas.microsoft.com/office/drawing/2014/main" id="{F28E6E40-B695-F4C4-AC92-2AF0897862D4}"/>
              </a:ext>
            </a:extLst>
          </p:cNvPr>
          <p:cNvSpPr txBox="1"/>
          <p:nvPr/>
        </p:nvSpPr>
        <p:spPr>
          <a:xfrm>
            <a:off x="332816" y="1519534"/>
            <a:ext cx="6296584" cy="830997"/>
          </a:xfrm>
          <a:prstGeom prst="rect">
            <a:avLst/>
          </a:prstGeom>
          <a:noFill/>
        </p:spPr>
        <p:txBody>
          <a:bodyPr wrap="square" rtlCol="0">
            <a:spAutoFit/>
          </a:bodyPr>
          <a:lstStyle/>
          <a:p>
            <a:r>
              <a:rPr lang="en-AU" sz="1600" dirty="0">
                <a:latin typeface="VAG Rounded Std Light" panose="020F0502020204020204" pitchFamily="34" charset="0"/>
              </a:rPr>
              <a:t>You are going to design an experiment that will allow you to investigate how food should be prepared to optimise the amount of scraps that can be recycled in a worm farm.</a:t>
            </a:r>
          </a:p>
        </p:txBody>
      </p:sp>
      <p:pic>
        <p:nvPicPr>
          <p:cNvPr id="9" name="Picture 8">
            <a:extLst>
              <a:ext uri="{FF2B5EF4-FFF2-40B4-BE49-F238E27FC236}">
                <a16:creationId xmlns:a16="http://schemas.microsoft.com/office/drawing/2014/main" id="{DCF95AE4-07FB-34D9-D8EA-D4AF4F7AB51B}"/>
              </a:ext>
            </a:extLst>
          </p:cNvPr>
          <p:cNvPicPr>
            <a:picLocks noChangeAspect="1"/>
          </p:cNvPicPr>
          <p:nvPr/>
        </p:nvPicPr>
        <p:blipFill>
          <a:blip r:embed="rId7"/>
          <a:stretch>
            <a:fillRect/>
          </a:stretch>
        </p:blipFill>
        <p:spPr>
          <a:xfrm>
            <a:off x="455694" y="4836308"/>
            <a:ext cx="939800" cy="876300"/>
          </a:xfrm>
          <a:prstGeom prst="rect">
            <a:avLst/>
          </a:prstGeom>
        </p:spPr>
      </p:pic>
      <p:sp>
        <p:nvSpPr>
          <p:cNvPr id="3" name="TextBox 2">
            <a:extLst>
              <a:ext uri="{FF2B5EF4-FFF2-40B4-BE49-F238E27FC236}">
                <a16:creationId xmlns:a16="http://schemas.microsoft.com/office/drawing/2014/main" id="{8D47104B-1947-C064-9020-602562DF4288}"/>
              </a:ext>
            </a:extLst>
          </p:cNvPr>
          <p:cNvSpPr txBox="1"/>
          <p:nvPr/>
        </p:nvSpPr>
        <p:spPr>
          <a:xfrm>
            <a:off x="6976872" y="2544481"/>
            <a:ext cx="1816025" cy="133257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lnSpc>
                <a:spcPct val="115000"/>
              </a:lnSpc>
              <a:spcBef>
                <a:spcPts val="1200"/>
              </a:spcBef>
              <a:spcAft>
                <a:spcPts val="1200"/>
              </a:spcAft>
              <a:buClr>
                <a:schemeClr val="dk1"/>
              </a:buClr>
              <a:buSzPts val="1100"/>
            </a:pPr>
            <a:r>
              <a:rPr lang="en-AU" b="1" dirty="0">
                <a:solidFill>
                  <a:schemeClr val="bg1"/>
                </a:solidFill>
                <a:latin typeface="VAG Rounded Std Thin" panose="020F0502020204020204" pitchFamily="34" charset="77"/>
                <a:ea typeface="Calibri"/>
                <a:cs typeface="Calibri"/>
                <a:sym typeface="Calibri"/>
              </a:rPr>
              <a:t>Let’s predict what we think will happen?</a:t>
            </a:r>
          </a:p>
        </p:txBody>
      </p:sp>
      <p:pic>
        <p:nvPicPr>
          <p:cNvPr id="5" name="Picture 4">
            <a:extLst>
              <a:ext uri="{FF2B5EF4-FFF2-40B4-BE49-F238E27FC236}">
                <a16:creationId xmlns:a16="http://schemas.microsoft.com/office/drawing/2014/main" id="{01B9E981-E670-7DC8-BB02-71D5BBE04479}"/>
              </a:ext>
            </a:extLst>
          </p:cNvPr>
          <p:cNvPicPr>
            <a:picLocks noChangeAspect="1"/>
          </p:cNvPicPr>
          <p:nvPr/>
        </p:nvPicPr>
        <p:blipFill>
          <a:blip r:embed="rId8"/>
          <a:srcRect/>
          <a:stretch/>
        </p:blipFill>
        <p:spPr>
          <a:xfrm>
            <a:off x="7004305" y="4027112"/>
            <a:ext cx="1788592" cy="2528076"/>
          </a:xfrm>
          <a:prstGeom prst="rect">
            <a:avLst/>
          </a:prstGeom>
        </p:spPr>
      </p:pic>
    </p:spTree>
    <p:extLst>
      <p:ext uri="{BB962C8B-B14F-4D97-AF65-F5344CB8AC3E}">
        <p14:creationId xmlns:p14="http://schemas.microsoft.com/office/powerpoint/2010/main" val="28549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C6DA-F875-D9C4-7246-30DAE157F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A9402-8468-5CA8-8352-FDB06E5A6A17}"/>
              </a:ext>
            </a:extLst>
          </p:cNvPr>
          <p:cNvSpPr>
            <a:spLocks noGrp="1"/>
          </p:cNvSpPr>
          <p:nvPr>
            <p:ph type="title"/>
          </p:nvPr>
        </p:nvSpPr>
        <p:spPr>
          <a:xfrm>
            <a:off x="288000" y="288000"/>
            <a:ext cx="7886700" cy="818216"/>
          </a:xfrm>
        </p:spPr>
        <p:txBody>
          <a:bodyPr anchor="t" anchorCtr="0"/>
          <a:lstStyle/>
          <a:p>
            <a:r>
              <a:rPr lang="en-US" dirty="0"/>
              <a:t>How to make a mini worm farm</a:t>
            </a:r>
          </a:p>
        </p:txBody>
      </p:sp>
      <p:pic>
        <p:nvPicPr>
          <p:cNvPr id="6" name="Picture 5" descr="A diagram of a worm farm&#10;&#10;AI-generated content may be incorrect.">
            <a:extLst>
              <a:ext uri="{FF2B5EF4-FFF2-40B4-BE49-F238E27FC236}">
                <a16:creationId xmlns:a16="http://schemas.microsoft.com/office/drawing/2014/main" id="{D9503361-8734-3E77-D58C-407680994CC2}"/>
              </a:ext>
            </a:extLst>
          </p:cNvPr>
          <p:cNvPicPr>
            <a:picLocks noChangeAspect="1"/>
          </p:cNvPicPr>
          <p:nvPr/>
        </p:nvPicPr>
        <p:blipFill>
          <a:blip r:embed="rId2"/>
          <a:srcRect l="2706" t="26896" r="1295" b="1931"/>
          <a:stretch>
            <a:fillRect/>
          </a:stretch>
        </p:blipFill>
        <p:spPr>
          <a:xfrm>
            <a:off x="14984" y="1796400"/>
            <a:ext cx="9124724" cy="4786132"/>
          </a:xfrm>
          <a:prstGeom prst="rect">
            <a:avLst/>
          </a:prstGeom>
        </p:spPr>
      </p:pic>
      <p:sp>
        <p:nvSpPr>
          <p:cNvPr id="3" name="Rectangle 2">
            <a:extLst>
              <a:ext uri="{FF2B5EF4-FFF2-40B4-BE49-F238E27FC236}">
                <a16:creationId xmlns:a16="http://schemas.microsoft.com/office/drawing/2014/main" id="{8E199479-4A59-C508-9BED-0A94B8E334E4}"/>
              </a:ext>
            </a:extLst>
          </p:cNvPr>
          <p:cNvSpPr/>
          <p:nvPr/>
        </p:nvSpPr>
        <p:spPr>
          <a:xfrm>
            <a:off x="14984" y="6582532"/>
            <a:ext cx="9129016" cy="275468"/>
          </a:xfrm>
          <a:prstGeom prst="rect">
            <a:avLst/>
          </a:prstGeom>
          <a:solidFill>
            <a:srgbClr val="FFF8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12844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7DDE-7A1C-FAD3-5AA2-F271C32208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D5893FB-EB64-F7F1-EF3A-B5CF34D7767D}"/>
              </a:ext>
            </a:extLst>
          </p:cNvPr>
          <p:cNvSpPr txBox="1"/>
          <p:nvPr/>
        </p:nvSpPr>
        <p:spPr>
          <a:xfrm>
            <a:off x="742091" y="1656638"/>
            <a:ext cx="2650334" cy="179353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E534D3E3-F18A-8BEF-F3B8-E220665FE074}"/>
              </a:ext>
            </a:extLst>
          </p:cNvPr>
          <p:cNvSpPr>
            <a:spLocks noGrp="1"/>
          </p:cNvSpPr>
          <p:nvPr>
            <p:ph type="title"/>
          </p:nvPr>
        </p:nvSpPr>
        <p:spPr>
          <a:xfrm>
            <a:off x="288000" y="288000"/>
            <a:ext cx="7886700" cy="818216"/>
          </a:xfrm>
        </p:spPr>
        <p:txBody>
          <a:bodyPr anchor="t" anchorCtr="0"/>
          <a:lstStyle/>
          <a:p>
            <a:r>
              <a:rPr lang="en-US" dirty="0"/>
              <a:t>Let’s investigate</a:t>
            </a:r>
          </a:p>
        </p:txBody>
      </p:sp>
      <p:pic>
        <p:nvPicPr>
          <p:cNvPr id="4" name="Graphic 3">
            <a:extLst>
              <a:ext uri="{FF2B5EF4-FFF2-40B4-BE49-F238E27FC236}">
                <a16:creationId xmlns:a16="http://schemas.microsoft.com/office/drawing/2014/main" id="{BF7A1BDC-52EB-CE57-5FFC-89BC5F2DDAB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F712E484-8862-45C7-DCAC-C53581D41714}"/>
              </a:ext>
            </a:extLst>
          </p:cNvPr>
          <p:cNvSpPr txBox="1"/>
          <p:nvPr/>
        </p:nvSpPr>
        <p:spPr>
          <a:xfrm>
            <a:off x="1323319" y="1788200"/>
            <a:ext cx="1890953" cy="1477328"/>
          </a:xfrm>
          <a:prstGeom prst="rect">
            <a:avLst/>
          </a:prstGeom>
          <a:noFill/>
        </p:spPr>
        <p:txBody>
          <a:bodyPr wrap="square">
            <a:spAutoFit/>
          </a:bodyPr>
          <a:lstStyle/>
          <a:p>
            <a:pPr lvl="0"/>
            <a:r>
              <a:rPr lang="en-AU" b="1" dirty="0">
                <a:latin typeface="VAG Rounded Std Thin" panose="020F0502020204020204" pitchFamily="34" charset="77"/>
                <a:ea typeface="Calibri"/>
                <a:cs typeface="Calibri"/>
                <a:sym typeface="Calibri"/>
              </a:rPr>
              <a:t>1. </a:t>
            </a:r>
            <a:r>
              <a:rPr lang="en-AU" b="1" dirty="0">
                <a:latin typeface="VAG Rounded Std Light" panose="020F0502020204020204" pitchFamily="34" charset="0"/>
              </a:rPr>
              <a:t>Make</a:t>
            </a:r>
            <a:r>
              <a:rPr lang="en-AU" dirty="0">
                <a:latin typeface="VAG Rounded Std Light" panose="020F0502020204020204" pitchFamily="34" charset="0"/>
              </a:rPr>
              <a:t> your mini worm farm using the steps outlined in the infographic. </a:t>
            </a:r>
            <a:endParaRPr lang="en-US" dirty="0"/>
          </a:p>
        </p:txBody>
      </p:sp>
      <p:sp>
        <p:nvSpPr>
          <p:cNvPr id="18" name="TextBox 17">
            <a:extLst>
              <a:ext uri="{FF2B5EF4-FFF2-40B4-BE49-F238E27FC236}">
                <a16:creationId xmlns:a16="http://schemas.microsoft.com/office/drawing/2014/main" id="{EFA69C1D-053B-5CD7-027C-6706B3002312}"/>
              </a:ext>
            </a:extLst>
          </p:cNvPr>
          <p:cNvSpPr txBox="1"/>
          <p:nvPr/>
        </p:nvSpPr>
        <p:spPr>
          <a:xfrm>
            <a:off x="4202584" y="1667271"/>
            <a:ext cx="4352264" cy="169867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CD101093-FB5C-5751-D8F4-035035977BFD}"/>
              </a:ext>
            </a:extLst>
          </p:cNvPr>
          <p:cNvSpPr txBox="1"/>
          <p:nvPr/>
        </p:nvSpPr>
        <p:spPr>
          <a:xfrm>
            <a:off x="4728089" y="1756302"/>
            <a:ext cx="3627889" cy="1477328"/>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3. </a:t>
            </a:r>
            <a:r>
              <a:rPr lang="en-AU" b="1" dirty="0">
                <a:latin typeface="VAG Rounded Std Light" panose="020F0502020204020204" pitchFamily="34" charset="0"/>
              </a:rPr>
              <a:t>Add </a:t>
            </a:r>
            <a:r>
              <a:rPr lang="en-AU" dirty="0">
                <a:latin typeface="VAG Rounded Std Light" panose="020F0502020204020204" pitchFamily="34" charset="0"/>
              </a:rPr>
              <a:t>the prepared food to your mini worm farm. Make sure that you can see the food through the side of the bottle and that the food is completely covered with castings. </a:t>
            </a:r>
            <a:endParaRPr lang="en-US" dirty="0">
              <a:latin typeface="VAG Rounded Std Light" panose="020F0502020204020204" pitchFamily="34" charset="0"/>
            </a:endParaRPr>
          </a:p>
        </p:txBody>
      </p:sp>
      <p:sp>
        <p:nvSpPr>
          <p:cNvPr id="24" name="TextBox 23">
            <a:extLst>
              <a:ext uri="{FF2B5EF4-FFF2-40B4-BE49-F238E27FC236}">
                <a16:creationId xmlns:a16="http://schemas.microsoft.com/office/drawing/2014/main" id="{2243CADA-B01D-361A-C273-8580E169ECD7}"/>
              </a:ext>
            </a:extLst>
          </p:cNvPr>
          <p:cNvSpPr txBox="1"/>
          <p:nvPr/>
        </p:nvSpPr>
        <p:spPr>
          <a:xfrm>
            <a:off x="4202582" y="4598013"/>
            <a:ext cx="4352265" cy="86212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5" name="TextBox 24">
            <a:extLst>
              <a:ext uri="{FF2B5EF4-FFF2-40B4-BE49-F238E27FC236}">
                <a16:creationId xmlns:a16="http://schemas.microsoft.com/office/drawing/2014/main" id="{A0D33A4C-E30F-1BBC-20E2-09370B86A1B3}"/>
              </a:ext>
            </a:extLst>
          </p:cNvPr>
          <p:cNvSpPr txBox="1"/>
          <p:nvPr/>
        </p:nvSpPr>
        <p:spPr>
          <a:xfrm>
            <a:off x="4750297" y="4827688"/>
            <a:ext cx="3870746" cy="369332"/>
          </a:xfrm>
          <a:prstGeom prst="rect">
            <a:avLst/>
          </a:prstGeom>
          <a:noFill/>
        </p:spPr>
        <p:txBody>
          <a:bodyPr wrap="square">
            <a:spAutoFit/>
          </a:bodyPr>
          <a:lstStyle/>
          <a:p>
            <a:pPr lvl="0"/>
            <a:r>
              <a:rPr lang="en-AU" b="1" dirty="0">
                <a:latin typeface="VAG Rounded Std Thin" panose="020F0502020204020204" pitchFamily="34" charset="77"/>
                <a:ea typeface="Calibri"/>
                <a:cs typeface="Calibri"/>
                <a:sym typeface="Calibri"/>
              </a:rPr>
              <a:t>5. </a:t>
            </a:r>
            <a:r>
              <a:rPr lang="en-AU" b="1" dirty="0">
                <a:latin typeface="VAG Rounded Std Light" panose="020F0502020204020204" pitchFamily="34" charset="0"/>
              </a:rPr>
              <a:t>Predict</a:t>
            </a:r>
            <a:r>
              <a:rPr lang="en-AU" dirty="0">
                <a:latin typeface="VAG Rounded Std Light" panose="020F0502020204020204" pitchFamily="34" charset="0"/>
              </a:rPr>
              <a:t> what you think will happen. </a:t>
            </a:r>
            <a:endParaRPr lang="en-US" dirty="0"/>
          </a:p>
        </p:txBody>
      </p:sp>
      <p:sp>
        <p:nvSpPr>
          <p:cNvPr id="12" name="TextBox 11">
            <a:extLst>
              <a:ext uri="{FF2B5EF4-FFF2-40B4-BE49-F238E27FC236}">
                <a16:creationId xmlns:a16="http://schemas.microsoft.com/office/drawing/2014/main" id="{9A6E5C44-BCBF-7CD2-C575-B9BFF438E819}"/>
              </a:ext>
            </a:extLst>
          </p:cNvPr>
          <p:cNvSpPr txBox="1"/>
          <p:nvPr/>
        </p:nvSpPr>
        <p:spPr>
          <a:xfrm>
            <a:off x="722031" y="3891498"/>
            <a:ext cx="2670394" cy="173855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E7B391FC-57EB-988D-0EDA-E793ECACF443}"/>
              </a:ext>
            </a:extLst>
          </p:cNvPr>
          <p:cNvSpPr txBox="1"/>
          <p:nvPr/>
        </p:nvSpPr>
        <p:spPr>
          <a:xfrm>
            <a:off x="1303257" y="4023059"/>
            <a:ext cx="1911015" cy="1477328"/>
          </a:xfrm>
          <a:prstGeom prst="rect">
            <a:avLst/>
          </a:prstGeom>
          <a:noFill/>
        </p:spPr>
        <p:txBody>
          <a:bodyPr wrap="square">
            <a:spAutoFit/>
          </a:bodyPr>
          <a:lstStyle/>
          <a:p>
            <a:pPr lvl="0"/>
            <a:r>
              <a:rPr lang="en-AU" b="1" dirty="0">
                <a:latin typeface="VAG Rounded Std Thin" panose="020F0502020204020204" pitchFamily="34" charset="77"/>
                <a:ea typeface="Calibri"/>
                <a:cs typeface="Calibri"/>
                <a:sym typeface="Calibri"/>
              </a:rPr>
              <a:t>2. </a:t>
            </a:r>
            <a:r>
              <a:rPr lang="en-GB" b="1" dirty="0">
                <a:latin typeface="VAG Rounded Std Light" panose="020F0502020204020204" pitchFamily="34" charset="0"/>
              </a:rPr>
              <a:t>Prepare</a:t>
            </a:r>
            <a:r>
              <a:rPr lang="en-GB" dirty="0">
                <a:latin typeface="VAG Rounded Std Light" panose="020F0502020204020204" pitchFamily="34" charset="0"/>
              </a:rPr>
              <a:t> </a:t>
            </a:r>
            <a:br>
              <a:rPr lang="en-GB" dirty="0">
                <a:latin typeface="VAG Rounded Std Light" panose="020F0502020204020204" pitchFamily="34" charset="0"/>
              </a:rPr>
            </a:br>
            <a:r>
              <a:rPr lang="en-GB" dirty="0">
                <a:latin typeface="VAG Rounded Std Light" panose="020F0502020204020204" pitchFamily="34" charset="0"/>
              </a:rPr>
              <a:t>your food scraps as per your experiment design. </a:t>
            </a:r>
            <a:endParaRPr lang="en-US" dirty="0"/>
          </a:p>
        </p:txBody>
      </p:sp>
      <p:pic>
        <p:nvPicPr>
          <p:cNvPr id="9" name="Picture 8">
            <a:extLst>
              <a:ext uri="{FF2B5EF4-FFF2-40B4-BE49-F238E27FC236}">
                <a16:creationId xmlns:a16="http://schemas.microsoft.com/office/drawing/2014/main" id="{E5EC4D69-2F5B-4E95-915C-1DD9ECB23CA0}"/>
              </a:ext>
            </a:extLst>
          </p:cNvPr>
          <p:cNvPicPr>
            <a:picLocks noChangeAspect="1"/>
          </p:cNvPicPr>
          <p:nvPr/>
        </p:nvPicPr>
        <p:blipFill>
          <a:blip r:embed="rId5"/>
          <a:stretch>
            <a:fillRect/>
          </a:stretch>
        </p:blipFill>
        <p:spPr>
          <a:xfrm>
            <a:off x="3729508" y="1569758"/>
            <a:ext cx="939800" cy="876300"/>
          </a:xfrm>
          <a:prstGeom prst="rect">
            <a:avLst/>
          </a:prstGeom>
        </p:spPr>
      </p:pic>
      <p:sp>
        <p:nvSpPr>
          <p:cNvPr id="3" name="TextBox 2">
            <a:extLst>
              <a:ext uri="{FF2B5EF4-FFF2-40B4-BE49-F238E27FC236}">
                <a16:creationId xmlns:a16="http://schemas.microsoft.com/office/drawing/2014/main" id="{F9E03F2E-C1DA-A5AF-E9D6-D3E7B0380E71}"/>
              </a:ext>
            </a:extLst>
          </p:cNvPr>
          <p:cNvSpPr txBox="1"/>
          <p:nvPr/>
        </p:nvSpPr>
        <p:spPr>
          <a:xfrm>
            <a:off x="4235681" y="5668781"/>
            <a:ext cx="4352264" cy="95188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6" name="TextBox 5">
            <a:extLst>
              <a:ext uri="{FF2B5EF4-FFF2-40B4-BE49-F238E27FC236}">
                <a16:creationId xmlns:a16="http://schemas.microsoft.com/office/drawing/2014/main" id="{1F416249-DF1D-5C65-C38C-4D46C4EF13D7}"/>
              </a:ext>
            </a:extLst>
          </p:cNvPr>
          <p:cNvSpPr txBox="1"/>
          <p:nvPr/>
        </p:nvSpPr>
        <p:spPr>
          <a:xfrm>
            <a:off x="4750297" y="5826781"/>
            <a:ext cx="3331022" cy="646331"/>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6. </a:t>
            </a:r>
            <a:r>
              <a:rPr lang="en-AU" b="1" dirty="0">
                <a:latin typeface="VAG Rounded Std Light" panose="020F0502020204020204" pitchFamily="34" charset="0"/>
              </a:rPr>
              <a:t>Check</a:t>
            </a:r>
            <a:r>
              <a:rPr lang="en-AU" dirty="0">
                <a:latin typeface="VAG Rounded Std Light" panose="020F0502020204020204" pitchFamily="34" charset="0"/>
              </a:rPr>
              <a:t> the worm farms every few days. </a:t>
            </a:r>
            <a:endParaRPr lang="en-US" dirty="0"/>
          </a:p>
        </p:txBody>
      </p:sp>
      <p:pic>
        <p:nvPicPr>
          <p:cNvPr id="13" name="Picture 12">
            <a:extLst>
              <a:ext uri="{FF2B5EF4-FFF2-40B4-BE49-F238E27FC236}">
                <a16:creationId xmlns:a16="http://schemas.microsoft.com/office/drawing/2014/main" id="{502D7C0E-6661-6E62-885E-680B1EB7A8F8}"/>
              </a:ext>
            </a:extLst>
          </p:cNvPr>
          <p:cNvPicPr>
            <a:picLocks noChangeAspect="1"/>
          </p:cNvPicPr>
          <p:nvPr/>
        </p:nvPicPr>
        <p:blipFill>
          <a:blip r:embed="rId6"/>
          <a:stretch>
            <a:fillRect/>
          </a:stretch>
        </p:blipFill>
        <p:spPr>
          <a:xfrm>
            <a:off x="3729508" y="4495420"/>
            <a:ext cx="939800" cy="876300"/>
          </a:xfrm>
          <a:prstGeom prst="rect">
            <a:avLst/>
          </a:prstGeom>
        </p:spPr>
      </p:pic>
      <p:pic>
        <p:nvPicPr>
          <p:cNvPr id="16" name="Picture 15">
            <a:extLst>
              <a:ext uri="{FF2B5EF4-FFF2-40B4-BE49-F238E27FC236}">
                <a16:creationId xmlns:a16="http://schemas.microsoft.com/office/drawing/2014/main" id="{75B4869F-D0C8-14BD-4E87-022932002627}"/>
              </a:ext>
            </a:extLst>
          </p:cNvPr>
          <p:cNvPicPr>
            <a:picLocks noChangeAspect="1"/>
          </p:cNvPicPr>
          <p:nvPr/>
        </p:nvPicPr>
        <p:blipFill>
          <a:blip r:embed="rId7"/>
          <a:stretch>
            <a:fillRect/>
          </a:stretch>
        </p:blipFill>
        <p:spPr>
          <a:xfrm>
            <a:off x="354412" y="1569758"/>
            <a:ext cx="939800" cy="876300"/>
          </a:xfrm>
          <a:prstGeom prst="rect">
            <a:avLst/>
          </a:prstGeom>
        </p:spPr>
      </p:pic>
      <p:pic>
        <p:nvPicPr>
          <p:cNvPr id="17" name="Picture 16">
            <a:extLst>
              <a:ext uri="{FF2B5EF4-FFF2-40B4-BE49-F238E27FC236}">
                <a16:creationId xmlns:a16="http://schemas.microsoft.com/office/drawing/2014/main" id="{2580023B-DC91-004A-CBFB-C2947F9343E0}"/>
              </a:ext>
            </a:extLst>
          </p:cNvPr>
          <p:cNvPicPr>
            <a:picLocks noChangeAspect="1"/>
          </p:cNvPicPr>
          <p:nvPr/>
        </p:nvPicPr>
        <p:blipFill>
          <a:blip r:embed="rId8"/>
          <a:stretch>
            <a:fillRect/>
          </a:stretch>
        </p:blipFill>
        <p:spPr>
          <a:xfrm>
            <a:off x="354412" y="3777554"/>
            <a:ext cx="939800" cy="876300"/>
          </a:xfrm>
          <a:prstGeom prst="rect">
            <a:avLst/>
          </a:prstGeom>
        </p:spPr>
      </p:pic>
      <p:pic>
        <p:nvPicPr>
          <p:cNvPr id="20" name="Picture 19">
            <a:extLst>
              <a:ext uri="{FF2B5EF4-FFF2-40B4-BE49-F238E27FC236}">
                <a16:creationId xmlns:a16="http://schemas.microsoft.com/office/drawing/2014/main" id="{74AFDFF9-C8C6-BD27-4DF9-4AE6831930A0}"/>
              </a:ext>
            </a:extLst>
          </p:cNvPr>
          <p:cNvPicPr>
            <a:picLocks noChangeAspect="1"/>
          </p:cNvPicPr>
          <p:nvPr/>
        </p:nvPicPr>
        <p:blipFill>
          <a:blip r:embed="rId9"/>
          <a:stretch>
            <a:fillRect/>
          </a:stretch>
        </p:blipFill>
        <p:spPr>
          <a:xfrm>
            <a:off x="3729508" y="5564439"/>
            <a:ext cx="939800" cy="876300"/>
          </a:xfrm>
          <a:prstGeom prst="rect">
            <a:avLst/>
          </a:prstGeom>
        </p:spPr>
      </p:pic>
      <p:sp>
        <p:nvSpPr>
          <p:cNvPr id="5" name="TextBox 4">
            <a:extLst>
              <a:ext uri="{FF2B5EF4-FFF2-40B4-BE49-F238E27FC236}">
                <a16:creationId xmlns:a16="http://schemas.microsoft.com/office/drawing/2014/main" id="{FC0D6071-C04E-502C-E9CE-F226FD0BAFC0}"/>
              </a:ext>
            </a:extLst>
          </p:cNvPr>
          <p:cNvSpPr txBox="1"/>
          <p:nvPr/>
        </p:nvSpPr>
        <p:spPr>
          <a:xfrm>
            <a:off x="4235680" y="3530514"/>
            <a:ext cx="4319167" cy="876300"/>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81FBEE5A-783F-F915-D144-C45775E901AB}"/>
              </a:ext>
            </a:extLst>
          </p:cNvPr>
          <p:cNvSpPr txBox="1"/>
          <p:nvPr/>
        </p:nvSpPr>
        <p:spPr>
          <a:xfrm>
            <a:off x="4750298" y="3812082"/>
            <a:ext cx="3671671" cy="646331"/>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4. </a:t>
            </a:r>
            <a:r>
              <a:rPr lang="en-AU" b="1" dirty="0">
                <a:latin typeface="VAG Rounded Std Light" panose="020F0502020204020204" pitchFamily="34" charset="0"/>
              </a:rPr>
              <a:t>Cover</a:t>
            </a:r>
            <a:r>
              <a:rPr lang="en-AU" dirty="0">
                <a:latin typeface="VAG Rounded Std Light" panose="020F0502020204020204" pitchFamily="34" charset="77"/>
              </a:rPr>
              <a:t> and label your worm farm.</a:t>
            </a:r>
          </a:p>
          <a:p>
            <a:pPr lvl="0"/>
            <a:endParaRPr lang="en-US" dirty="0"/>
          </a:p>
        </p:txBody>
      </p:sp>
      <p:pic>
        <p:nvPicPr>
          <p:cNvPr id="14" name="Picture 13">
            <a:extLst>
              <a:ext uri="{FF2B5EF4-FFF2-40B4-BE49-F238E27FC236}">
                <a16:creationId xmlns:a16="http://schemas.microsoft.com/office/drawing/2014/main" id="{D8C77202-76B3-15FA-3BE2-407A76D0F28F}"/>
              </a:ext>
            </a:extLst>
          </p:cNvPr>
          <p:cNvPicPr>
            <a:picLocks noChangeAspect="1"/>
          </p:cNvPicPr>
          <p:nvPr/>
        </p:nvPicPr>
        <p:blipFill>
          <a:blip r:embed="rId10"/>
          <a:stretch>
            <a:fillRect/>
          </a:stretch>
        </p:blipFill>
        <p:spPr>
          <a:xfrm>
            <a:off x="3729508" y="3450175"/>
            <a:ext cx="939800" cy="876300"/>
          </a:xfrm>
          <a:prstGeom prst="rect">
            <a:avLst/>
          </a:prstGeom>
        </p:spPr>
      </p:pic>
    </p:spTree>
    <p:extLst>
      <p:ext uri="{BB962C8B-B14F-4D97-AF65-F5344CB8AC3E}">
        <p14:creationId xmlns:p14="http://schemas.microsoft.com/office/powerpoint/2010/main" val="20929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DFCC-991F-A636-8482-7796D6F71F21}"/>
            </a:ext>
          </a:extLst>
        </p:cNvPr>
        <p:cNvGrpSpPr/>
        <p:nvPr/>
      </p:nvGrpSpPr>
      <p:grpSpPr>
        <a:xfrm>
          <a:off x="0" y="0"/>
          <a:ext cx="0" cy="0"/>
          <a:chOff x="0" y="0"/>
          <a:chExt cx="0" cy="0"/>
        </a:xfrm>
      </p:grpSpPr>
      <p:pic>
        <p:nvPicPr>
          <p:cNvPr id="21" name="Picture 20" descr="A cartoon of a worm in an apple&#10;&#10;AI-generated content may be incorrect.">
            <a:extLst>
              <a:ext uri="{FF2B5EF4-FFF2-40B4-BE49-F238E27FC236}">
                <a16:creationId xmlns:a16="http://schemas.microsoft.com/office/drawing/2014/main" id="{E0111C42-4DF1-0749-3380-AC6C06CD8099}"/>
              </a:ext>
            </a:extLst>
          </p:cNvPr>
          <p:cNvPicPr>
            <a:picLocks noChangeAspect="1"/>
          </p:cNvPicPr>
          <p:nvPr/>
        </p:nvPicPr>
        <p:blipFill>
          <a:blip r:embed="rId3"/>
          <a:stretch>
            <a:fillRect/>
          </a:stretch>
        </p:blipFill>
        <p:spPr>
          <a:xfrm>
            <a:off x="7828489" y="4576816"/>
            <a:ext cx="1206803" cy="1707166"/>
          </a:xfrm>
          <a:prstGeom prst="rect">
            <a:avLst/>
          </a:prstGeom>
        </p:spPr>
      </p:pic>
      <p:sp>
        <p:nvSpPr>
          <p:cNvPr id="28" name="Rectangle 27">
            <a:extLst>
              <a:ext uri="{FF2B5EF4-FFF2-40B4-BE49-F238E27FC236}">
                <a16:creationId xmlns:a16="http://schemas.microsoft.com/office/drawing/2014/main" id="{89BCE3F7-1CDD-9CD7-7E03-1D1C7CE71EF3}"/>
              </a:ext>
            </a:extLst>
          </p:cNvPr>
          <p:cNvSpPr/>
          <p:nvPr/>
        </p:nvSpPr>
        <p:spPr>
          <a:xfrm>
            <a:off x="0" y="5582092"/>
            <a:ext cx="9144000" cy="1275907"/>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FCF799-B30F-1A51-B929-7BDC8BF64D8E}"/>
              </a:ext>
            </a:extLst>
          </p:cNvPr>
          <p:cNvSpPr txBox="1"/>
          <p:nvPr/>
        </p:nvSpPr>
        <p:spPr>
          <a:xfrm>
            <a:off x="803049" y="1515263"/>
            <a:ext cx="5323430" cy="87705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2960411D-44C0-11C9-CB06-DE97D2EAC985}"/>
              </a:ext>
            </a:extLst>
          </p:cNvPr>
          <p:cNvSpPr>
            <a:spLocks noGrp="1"/>
          </p:cNvSpPr>
          <p:nvPr>
            <p:ph type="title"/>
          </p:nvPr>
        </p:nvSpPr>
        <p:spPr>
          <a:xfrm>
            <a:off x="288000" y="288000"/>
            <a:ext cx="7886700" cy="818216"/>
          </a:xfrm>
        </p:spPr>
        <p:txBody>
          <a:bodyPr anchor="t" anchorCtr="0"/>
          <a:lstStyle/>
          <a:p>
            <a:r>
              <a:rPr lang="en-US" dirty="0"/>
              <a:t>Let’s record</a:t>
            </a:r>
          </a:p>
        </p:txBody>
      </p:sp>
      <p:pic>
        <p:nvPicPr>
          <p:cNvPr id="4" name="Graphic 3">
            <a:extLst>
              <a:ext uri="{FF2B5EF4-FFF2-40B4-BE49-F238E27FC236}">
                <a16:creationId xmlns:a16="http://schemas.microsoft.com/office/drawing/2014/main" id="{AE66B885-9DAF-3B0E-0A7C-ED1612A258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3A9BD793-A7D0-F9A3-4BD3-BB51E2E9D2BF}"/>
              </a:ext>
            </a:extLst>
          </p:cNvPr>
          <p:cNvSpPr txBox="1"/>
          <p:nvPr/>
        </p:nvSpPr>
        <p:spPr>
          <a:xfrm>
            <a:off x="1419003" y="1636664"/>
            <a:ext cx="4707476" cy="646331"/>
          </a:xfrm>
          <a:prstGeom prst="rect">
            <a:avLst/>
          </a:prstGeom>
          <a:noFill/>
        </p:spPr>
        <p:txBody>
          <a:bodyPr wrap="square">
            <a:spAutoFit/>
          </a:bodyPr>
          <a:lstStyle/>
          <a:p>
            <a:pPr lvl="0">
              <a:lnSpc>
                <a:spcPct val="100000"/>
              </a:lnSpc>
            </a:pPr>
            <a:r>
              <a:rPr lang="en-AU" b="1" dirty="0">
                <a:solidFill>
                  <a:prstClr val="black"/>
                </a:solidFill>
                <a:latin typeface="VAG Rounded Std Light" panose="020F0502020204020204" pitchFamily="34" charset="0"/>
              </a:rPr>
              <a:t>Record</a:t>
            </a:r>
            <a:r>
              <a:rPr lang="en-AU" dirty="0">
                <a:solidFill>
                  <a:prstClr val="black"/>
                </a:solidFill>
                <a:latin typeface="VAG Rounded Std Light" panose="020F0502020204020204" pitchFamily="34" charset="0"/>
              </a:rPr>
              <a:t> your observations until all the food scraps have been turned into castings.</a:t>
            </a:r>
          </a:p>
        </p:txBody>
      </p:sp>
      <p:sp>
        <p:nvSpPr>
          <p:cNvPr id="13" name="TextBox 12">
            <a:extLst>
              <a:ext uri="{FF2B5EF4-FFF2-40B4-BE49-F238E27FC236}">
                <a16:creationId xmlns:a16="http://schemas.microsoft.com/office/drawing/2014/main" id="{4064530C-13DA-E897-BD45-BCE3271E16CF}"/>
              </a:ext>
            </a:extLst>
          </p:cNvPr>
          <p:cNvSpPr txBox="1"/>
          <p:nvPr/>
        </p:nvSpPr>
        <p:spPr>
          <a:xfrm>
            <a:off x="990002" y="2534756"/>
            <a:ext cx="5136477" cy="83099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9184EA92-9F7C-D5D5-532B-BCA6AA0C2F96}"/>
              </a:ext>
            </a:extLst>
          </p:cNvPr>
          <p:cNvSpPr txBox="1"/>
          <p:nvPr/>
        </p:nvSpPr>
        <p:spPr>
          <a:xfrm>
            <a:off x="1427582" y="2641940"/>
            <a:ext cx="4698897" cy="646331"/>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Analyse</a:t>
            </a:r>
            <a:r>
              <a:rPr lang="en-AU" dirty="0">
                <a:latin typeface="VAG Rounded Std Light" panose="020F0502020204020204" pitchFamily="34" charset="0"/>
              </a:rPr>
              <a:t> your findings and compare with other groups to determine what the results show.</a:t>
            </a:r>
          </a:p>
        </p:txBody>
      </p:sp>
      <p:sp>
        <p:nvSpPr>
          <p:cNvPr id="18" name="TextBox 17">
            <a:extLst>
              <a:ext uri="{FF2B5EF4-FFF2-40B4-BE49-F238E27FC236}">
                <a16:creationId xmlns:a16="http://schemas.microsoft.com/office/drawing/2014/main" id="{20249CCC-F50B-B131-E3FC-20FF6840D57E}"/>
              </a:ext>
            </a:extLst>
          </p:cNvPr>
          <p:cNvSpPr txBox="1"/>
          <p:nvPr/>
        </p:nvSpPr>
        <p:spPr>
          <a:xfrm>
            <a:off x="824924" y="3505495"/>
            <a:ext cx="5301555" cy="86747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B6982DA4-EEA3-28DC-331F-D7FF709C3E37}"/>
              </a:ext>
            </a:extLst>
          </p:cNvPr>
          <p:cNvSpPr txBox="1"/>
          <p:nvPr/>
        </p:nvSpPr>
        <p:spPr>
          <a:xfrm>
            <a:off x="1414328" y="3634304"/>
            <a:ext cx="4611625" cy="646331"/>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Draw a conclusion </a:t>
            </a:r>
            <a:r>
              <a:rPr lang="en-AU" dirty="0">
                <a:latin typeface="VAG Rounded Std Light" panose="020F0502020204020204" pitchFamily="34" charset="0"/>
              </a:rPr>
              <a:t>to answer your investigation question.</a:t>
            </a:r>
          </a:p>
        </p:txBody>
      </p:sp>
      <p:sp>
        <p:nvSpPr>
          <p:cNvPr id="26" name="TextBox 25">
            <a:extLst>
              <a:ext uri="{FF2B5EF4-FFF2-40B4-BE49-F238E27FC236}">
                <a16:creationId xmlns:a16="http://schemas.microsoft.com/office/drawing/2014/main" id="{8C54ED2F-A0C4-32DF-DA7B-D35A212915E5}"/>
              </a:ext>
            </a:extLst>
          </p:cNvPr>
          <p:cNvSpPr txBox="1"/>
          <p:nvPr/>
        </p:nvSpPr>
        <p:spPr>
          <a:xfrm>
            <a:off x="1315511" y="5678094"/>
            <a:ext cx="7785957" cy="1061829"/>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rPr>
              <a:t>Use a digital device to take photos of the food in the worm farm each week.</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rPr>
              <a:t>Import the photos into an app of your choosing and label them with the date they were taken to create a visual timeline of the food being turned into castings. </a:t>
            </a:r>
          </a:p>
        </p:txBody>
      </p:sp>
      <p:sp>
        <p:nvSpPr>
          <p:cNvPr id="5" name="TextBox 4">
            <a:extLst>
              <a:ext uri="{FF2B5EF4-FFF2-40B4-BE49-F238E27FC236}">
                <a16:creationId xmlns:a16="http://schemas.microsoft.com/office/drawing/2014/main" id="{DD4C0606-DC7E-AF3C-9A2B-C1B989122E72}"/>
              </a:ext>
            </a:extLst>
          </p:cNvPr>
          <p:cNvSpPr txBox="1"/>
          <p:nvPr/>
        </p:nvSpPr>
        <p:spPr>
          <a:xfrm>
            <a:off x="846189" y="4515589"/>
            <a:ext cx="5280290" cy="86747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EEB529B9-8525-6EF4-BFAB-2E5328C5CB3C}"/>
              </a:ext>
            </a:extLst>
          </p:cNvPr>
          <p:cNvSpPr txBox="1"/>
          <p:nvPr/>
        </p:nvSpPr>
        <p:spPr>
          <a:xfrm>
            <a:off x="1418945" y="4767508"/>
            <a:ext cx="4577818" cy="369332"/>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Discuss</a:t>
            </a:r>
            <a:r>
              <a:rPr lang="en-AU" dirty="0">
                <a:latin typeface="VAG Rounded Std Light" panose="020F0502020204020204" pitchFamily="34" charset="0"/>
              </a:rPr>
              <a:t> your findings and conclusion. </a:t>
            </a:r>
            <a:endParaRPr lang="en-US" dirty="0">
              <a:latin typeface="VAG Rounded Std Light" panose="020F0502020204020204" pitchFamily="34" charset="0"/>
            </a:endParaRPr>
          </a:p>
        </p:txBody>
      </p:sp>
      <p:pic>
        <p:nvPicPr>
          <p:cNvPr id="3" name="Picture 2">
            <a:extLst>
              <a:ext uri="{FF2B5EF4-FFF2-40B4-BE49-F238E27FC236}">
                <a16:creationId xmlns:a16="http://schemas.microsoft.com/office/drawing/2014/main" id="{49FA80AA-2F4E-65B4-2CDF-78138E118300}"/>
              </a:ext>
            </a:extLst>
          </p:cNvPr>
          <p:cNvPicPr>
            <a:picLocks noChangeAspect="1"/>
          </p:cNvPicPr>
          <p:nvPr/>
        </p:nvPicPr>
        <p:blipFill>
          <a:blip r:embed="rId6"/>
          <a:stretch>
            <a:fillRect/>
          </a:stretch>
        </p:blipFill>
        <p:spPr>
          <a:xfrm>
            <a:off x="394010" y="5774972"/>
            <a:ext cx="753471" cy="687542"/>
          </a:xfrm>
          <a:prstGeom prst="rect">
            <a:avLst/>
          </a:prstGeom>
        </p:spPr>
      </p:pic>
      <p:pic>
        <p:nvPicPr>
          <p:cNvPr id="11" name="Picture 10">
            <a:extLst>
              <a:ext uri="{FF2B5EF4-FFF2-40B4-BE49-F238E27FC236}">
                <a16:creationId xmlns:a16="http://schemas.microsoft.com/office/drawing/2014/main" id="{C4D51B5C-6FBA-9E4D-2479-21DA51E031E6}"/>
              </a:ext>
            </a:extLst>
          </p:cNvPr>
          <p:cNvPicPr>
            <a:picLocks noChangeAspect="1"/>
          </p:cNvPicPr>
          <p:nvPr/>
        </p:nvPicPr>
        <p:blipFill>
          <a:blip r:embed="rId7"/>
          <a:srcRect/>
          <a:stretch/>
        </p:blipFill>
        <p:spPr>
          <a:xfrm>
            <a:off x="6429310" y="1496797"/>
            <a:ext cx="2202626" cy="3113291"/>
          </a:xfrm>
          <a:prstGeom prst="rect">
            <a:avLst/>
          </a:prstGeom>
        </p:spPr>
      </p:pic>
      <p:pic>
        <p:nvPicPr>
          <p:cNvPr id="16" name="Picture 15">
            <a:extLst>
              <a:ext uri="{FF2B5EF4-FFF2-40B4-BE49-F238E27FC236}">
                <a16:creationId xmlns:a16="http://schemas.microsoft.com/office/drawing/2014/main" id="{0DC77AEF-F6FC-6D81-5C49-30D240228CD0}"/>
              </a:ext>
            </a:extLst>
          </p:cNvPr>
          <p:cNvPicPr>
            <a:picLocks noChangeAspect="1"/>
          </p:cNvPicPr>
          <p:nvPr/>
        </p:nvPicPr>
        <p:blipFill>
          <a:blip r:embed="rId8"/>
          <a:stretch>
            <a:fillRect/>
          </a:stretch>
        </p:blipFill>
        <p:spPr>
          <a:xfrm>
            <a:off x="394010" y="1446954"/>
            <a:ext cx="939800" cy="876300"/>
          </a:xfrm>
          <a:prstGeom prst="rect">
            <a:avLst/>
          </a:prstGeom>
        </p:spPr>
      </p:pic>
      <p:pic>
        <p:nvPicPr>
          <p:cNvPr id="17" name="Picture 16">
            <a:extLst>
              <a:ext uri="{FF2B5EF4-FFF2-40B4-BE49-F238E27FC236}">
                <a16:creationId xmlns:a16="http://schemas.microsoft.com/office/drawing/2014/main" id="{645105FD-746C-B49C-FAF0-5E7D1C84FE26}"/>
              </a:ext>
            </a:extLst>
          </p:cNvPr>
          <p:cNvPicPr>
            <a:picLocks noChangeAspect="1"/>
          </p:cNvPicPr>
          <p:nvPr/>
        </p:nvPicPr>
        <p:blipFill>
          <a:blip r:embed="rId9"/>
          <a:stretch>
            <a:fillRect/>
          </a:stretch>
        </p:blipFill>
        <p:spPr>
          <a:xfrm>
            <a:off x="374089" y="3419948"/>
            <a:ext cx="939800" cy="876300"/>
          </a:xfrm>
          <a:prstGeom prst="rect">
            <a:avLst/>
          </a:prstGeom>
        </p:spPr>
      </p:pic>
      <p:pic>
        <p:nvPicPr>
          <p:cNvPr id="22" name="Picture 21">
            <a:extLst>
              <a:ext uri="{FF2B5EF4-FFF2-40B4-BE49-F238E27FC236}">
                <a16:creationId xmlns:a16="http://schemas.microsoft.com/office/drawing/2014/main" id="{3C48DDFE-9757-AA35-0EEB-4C639EE81871}"/>
              </a:ext>
            </a:extLst>
          </p:cNvPr>
          <p:cNvPicPr>
            <a:picLocks noChangeAspect="1"/>
          </p:cNvPicPr>
          <p:nvPr/>
        </p:nvPicPr>
        <p:blipFill>
          <a:blip r:embed="rId10"/>
          <a:stretch>
            <a:fillRect/>
          </a:stretch>
        </p:blipFill>
        <p:spPr>
          <a:xfrm>
            <a:off x="375195" y="2459141"/>
            <a:ext cx="939800" cy="876300"/>
          </a:xfrm>
          <a:prstGeom prst="rect">
            <a:avLst/>
          </a:prstGeom>
        </p:spPr>
      </p:pic>
      <p:pic>
        <p:nvPicPr>
          <p:cNvPr id="23" name="Picture 22">
            <a:extLst>
              <a:ext uri="{FF2B5EF4-FFF2-40B4-BE49-F238E27FC236}">
                <a16:creationId xmlns:a16="http://schemas.microsoft.com/office/drawing/2014/main" id="{18C36A48-B4BC-8193-1546-6788246F18B7}"/>
              </a:ext>
            </a:extLst>
          </p:cNvPr>
          <p:cNvPicPr>
            <a:picLocks noChangeAspect="1"/>
          </p:cNvPicPr>
          <p:nvPr/>
        </p:nvPicPr>
        <p:blipFill>
          <a:blip r:embed="rId11"/>
          <a:stretch>
            <a:fillRect/>
          </a:stretch>
        </p:blipFill>
        <p:spPr>
          <a:xfrm>
            <a:off x="374089" y="4435991"/>
            <a:ext cx="939800" cy="876300"/>
          </a:xfrm>
          <a:prstGeom prst="rect">
            <a:avLst/>
          </a:prstGeom>
        </p:spPr>
      </p:pic>
    </p:spTree>
    <p:extLst>
      <p:ext uri="{BB962C8B-B14F-4D97-AF65-F5344CB8AC3E}">
        <p14:creationId xmlns:p14="http://schemas.microsoft.com/office/powerpoint/2010/main" val="15850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B956F-8548-5EB8-5030-3D177978743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E319276-7EE7-1A68-5A74-A5D4C454AF57}"/>
              </a:ext>
            </a:extLst>
          </p:cNvPr>
          <p:cNvSpPr txBox="1"/>
          <p:nvPr/>
        </p:nvSpPr>
        <p:spPr>
          <a:xfrm>
            <a:off x="1302705" y="4681355"/>
            <a:ext cx="1980000" cy="173849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DEBB3389-B2BB-6036-5A67-A6C53D439D55}"/>
              </a:ext>
            </a:extLst>
          </p:cNvPr>
          <p:cNvSpPr txBox="1"/>
          <p:nvPr/>
        </p:nvSpPr>
        <p:spPr>
          <a:xfrm>
            <a:off x="5638761" y="4681354"/>
            <a:ext cx="1980000" cy="173849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47A6BE77-063E-6529-5E72-3EDA9577CCBA}"/>
              </a:ext>
            </a:extLst>
          </p:cNvPr>
          <p:cNvSpPr txBox="1"/>
          <p:nvPr/>
        </p:nvSpPr>
        <p:spPr>
          <a:xfrm>
            <a:off x="3462185" y="4681354"/>
            <a:ext cx="1980000" cy="173849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8" name="TextBox 7">
            <a:extLst>
              <a:ext uri="{FF2B5EF4-FFF2-40B4-BE49-F238E27FC236}">
                <a16:creationId xmlns:a16="http://schemas.microsoft.com/office/drawing/2014/main" id="{7E6A3872-7522-09F0-88BB-0F58EB2C3DBB}"/>
              </a:ext>
            </a:extLst>
          </p:cNvPr>
          <p:cNvSpPr txBox="1"/>
          <p:nvPr/>
        </p:nvSpPr>
        <p:spPr>
          <a:xfrm>
            <a:off x="352745" y="2103850"/>
            <a:ext cx="1980000" cy="198376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48A42BF-578C-B965-ABB3-770455ED6C10}"/>
              </a:ext>
            </a:extLst>
          </p:cNvPr>
          <p:cNvSpPr>
            <a:spLocks noGrp="1"/>
          </p:cNvSpPr>
          <p:nvPr>
            <p:ph type="title"/>
          </p:nvPr>
        </p:nvSpPr>
        <p:spPr>
          <a:xfrm>
            <a:off x="288000" y="288000"/>
            <a:ext cx="7886700" cy="818216"/>
          </a:xfrm>
        </p:spPr>
        <p:txBody>
          <a:bodyPr anchor="t" anchorCtr="0"/>
          <a:lstStyle/>
          <a:p>
            <a:r>
              <a:rPr lang="en-US" dirty="0"/>
              <a:t>Let’s discuss</a:t>
            </a:r>
          </a:p>
        </p:txBody>
      </p:sp>
      <p:pic>
        <p:nvPicPr>
          <p:cNvPr id="4" name="Graphic 3">
            <a:extLst>
              <a:ext uri="{FF2B5EF4-FFF2-40B4-BE49-F238E27FC236}">
                <a16:creationId xmlns:a16="http://schemas.microsoft.com/office/drawing/2014/main" id="{D057A9FD-8C79-E347-3138-EDF405A603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3C7E7855-295A-6F33-AC46-416EEC5EF519}"/>
              </a:ext>
            </a:extLst>
          </p:cNvPr>
          <p:cNvSpPr txBox="1"/>
          <p:nvPr/>
        </p:nvSpPr>
        <p:spPr>
          <a:xfrm>
            <a:off x="456530" y="2722955"/>
            <a:ext cx="1772429"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Which food preparation style was eaten the quickest?</a:t>
            </a:r>
          </a:p>
        </p:txBody>
      </p:sp>
      <p:sp>
        <p:nvSpPr>
          <p:cNvPr id="25" name="TextBox 24">
            <a:extLst>
              <a:ext uri="{FF2B5EF4-FFF2-40B4-BE49-F238E27FC236}">
                <a16:creationId xmlns:a16="http://schemas.microsoft.com/office/drawing/2014/main" id="{683E3FE3-D6C3-C86A-ED3F-2778EE3EFD5B}"/>
              </a:ext>
            </a:extLst>
          </p:cNvPr>
          <p:cNvSpPr txBox="1"/>
          <p:nvPr/>
        </p:nvSpPr>
        <p:spPr>
          <a:xfrm>
            <a:off x="5696626" y="5284147"/>
            <a:ext cx="1922135" cy="784830"/>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Why is a worm farm a suitable place for worms to live?</a:t>
            </a:r>
          </a:p>
        </p:txBody>
      </p:sp>
      <p:sp>
        <p:nvSpPr>
          <p:cNvPr id="23" name="TextBox 22">
            <a:extLst>
              <a:ext uri="{FF2B5EF4-FFF2-40B4-BE49-F238E27FC236}">
                <a16:creationId xmlns:a16="http://schemas.microsoft.com/office/drawing/2014/main" id="{9A80BA6B-E62C-52C5-33E4-D95B8FDD4EAB}"/>
              </a:ext>
            </a:extLst>
          </p:cNvPr>
          <p:cNvSpPr txBox="1"/>
          <p:nvPr/>
        </p:nvSpPr>
        <p:spPr>
          <a:xfrm>
            <a:off x="4671705" y="2112744"/>
            <a:ext cx="1980000" cy="198376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7BC5FC76-9943-0FD1-72EC-17C58174EEF4}"/>
              </a:ext>
            </a:extLst>
          </p:cNvPr>
          <p:cNvSpPr txBox="1"/>
          <p:nvPr/>
        </p:nvSpPr>
        <p:spPr>
          <a:xfrm>
            <a:off x="4740228" y="2722955"/>
            <a:ext cx="1884533"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Did your findings match your predictions? Why/why not?</a:t>
            </a:r>
          </a:p>
        </p:txBody>
      </p:sp>
      <p:sp>
        <p:nvSpPr>
          <p:cNvPr id="29" name="TextBox 28">
            <a:extLst>
              <a:ext uri="{FF2B5EF4-FFF2-40B4-BE49-F238E27FC236}">
                <a16:creationId xmlns:a16="http://schemas.microsoft.com/office/drawing/2014/main" id="{4B93F11E-9F64-218E-A580-5D46ECF25E0A}"/>
              </a:ext>
            </a:extLst>
          </p:cNvPr>
          <p:cNvSpPr txBox="1"/>
          <p:nvPr/>
        </p:nvSpPr>
        <p:spPr>
          <a:xfrm>
            <a:off x="6831185" y="2103850"/>
            <a:ext cx="1980000" cy="199266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0" name="TextBox 29">
            <a:extLst>
              <a:ext uri="{FF2B5EF4-FFF2-40B4-BE49-F238E27FC236}">
                <a16:creationId xmlns:a16="http://schemas.microsoft.com/office/drawing/2014/main" id="{6D34BCBC-08A6-2C3B-4C3C-57C839851928}"/>
              </a:ext>
            </a:extLst>
          </p:cNvPr>
          <p:cNvSpPr txBox="1"/>
          <p:nvPr/>
        </p:nvSpPr>
        <p:spPr>
          <a:xfrm>
            <a:off x="6856205" y="2722955"/>
            <a:ext cx="1935050" cy="1246495"/>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Can you think of a reason that your findings did not match your predictions? </a:t>
            </a:r>
          </a:p>
        </p:txBody>
      </p:sp>
      <p:sp>
        <p:nvSpPr>
          <p:cNvPr id="33" name="TextBox 32">
            <a:extLst>
              <a:ext uri="{FF2B5EF4-FFF2-40B4-BE49-F238E27FC236}">
                <a16:creationId xmlns:a16="http://schemas.microsoft.com/office/drawing/2014/main" id="{84DE4BA7-1845-81ED-F75B-F41E3877EDA6}"/>
              </a:ext>
            </a:extLst>
          </p:cNvPr>
          <p:cNvSpPr txBox="1"/>
          <p:nvPr/>
        </p:nvSpPr>
        <p:spPr>
          <a:xfrm>
            <a:off x="3511068" y="5284147"/>
            <a:ext cx="1884533"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Did you notice any patterns when you compared your data with other groups?</a:t>
            </a:r>
          </a:p>
        </p:txBody>
      </p:sp>
      <p:sp>
        <p:nvSpPr>
          <p:cNvPr id="37" name="TextBox 36">
            <a:extLst>
              <a:ext uri="{FF2B5EF4-FFF2-40B4-BE49-F238E27FC236}">
                <a16:creationId xmlns:a16="http://schemas.microsoft.com/office/drawing/2014/main" id="{4987C1DE-C719-7666-6D46-1B13597DAA62}"/>
              </a:ext>
            </a:extLst>
          </p:cNvPr>
          <p:cNvSpPr txBox="1"/>
          <p:nvPr/>
        </p:nvSpPr>
        <p:spPr>
          <a:xfrm>
            <a:off x="1401306" y="5284147"/>
            <a:ext cx="1781482" cy="784830"/>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Was your experiment design fair? Why/why not?</a:t>
            </a:r>
          </a:p>
        </p:txBody>
      </p:sp>
      <p:sp>
        <p:nvSpPr>
          <p:cNvPr id="5" name="TextBox 4">
            <a:extLst>
              <a:ext uri="{FF2B5EF4-FFF2-40B4-BE49-F238E27FC236}">
                <a16:creationId xmlns:a16="http://schemas.microsoft.com/office/drawing/2014/main" id="{F504AB61-B057-3A94-456E-4190AA040A67}"/>
              </a:ext>
            </a:extLst>
          </p:cNvPr>
          <p:cNvSpPr txBox="1"/>
          <p:nvPr/>
        </p:nvSpPr>
        <p:spPr>
          <a:xfrm>
            <a:off x="2512225" y="2103850"/>
            <a:ext cx="1980000" cy="198376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318FD3C7-9090-0589-5AC6-FF206E2B7E8C}"/>
              </a:ext>
            </a:extLst>
          </p:cNvPr>
          <p:cNvSpPr txBox="1"/>
          <p:nvPr/>
        </p:nvSpPr>
        <p:spPr>
          <a:xfrm>
            <a:off x="2561108" y="2722955"/>
            <a:ext cx="1884533"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Which food preparation style was eaten the slowest?</a:t>
            </a:r>
          </a:p>
        </p:txBody>
      </p:sp>
      <p:pic>
        <p:nvPicPr>
          <p:cNvPr id="3" name="Picture 2">
            <a:extLst>
              <a:ext uri="{FF2B5EF4-FFF2-40B4-BE49-F238E27FC236}">
                <a16:creationId xmlns:a16="http://schemas.microsoft.com/office/drawing/2014/main" id="{B6DD427A-2E1E-D0D1-A6EF-1E4F7BE71063}"/>
              </a:ext>
            </a:extLst>
          </p:cNvPr>
          <p:cNvPicPr>
            <a:picLocks noChangeAspect="1"/>
          </p:cNvPicPr>
          <p:nvPr/>
        </p:nvPicPr>
        <p:blipFill>
          <a:blip r:embed="rId5"/>
          <a:stretch>
            <a:fillRect/>
          </a:stretch>
        </p:blipFill>
        <p:spPr>
          <a:xfrm>
            <a:off x="5231494" y="1764112"/>
            <a:ext cx="939800" cy="876300"/>
          </a:xfrm>
          <a:prstGeom prst="rect">
            <a:avLst/>
          </a:prstGeom>
        </p:spPr>
      </p:pic>
      <p:pic>
        <p:nvPicPr>
          <p:cNvPr id="11" name="Picture 10">
            <a:extLst>
              <a:ext uri="{FF2B5EF4-FFF2-40B4-BE49-F238E27FC236}">
                <a16:creationId xmlns:a16="http://schemas.microsoft.com/office/drawing/2014/main" id="{D223F0A5-8D8A-69EC-AEB7-E668583451D6}"/>
              </a:ext>
            </a:extLst>
          </p:cNvPr>
          <p:cNvPicPr>
            <a:picLocks noChangeAspect="1"/>
          </p:cNvPicPr>
          <p:nvPr/>
        </p:nvPicPr>
        <p:blipFill>
          <a:blip r:embed="rId6"/>
          <a:stretch>
            <a:fillRect/>
          </a:stretch>
        </p:blipFill>
        <p:spPr>
          <a:xfrm>
            <a:off x="882347" y="1758966"/>
            <a:ext cx="939800" cy="876300"/>
          </a:xfrm>
          <a:prstGeom prst="rect">
            <a:avLst/>
          </a:prstGeom>
        </p:spPr>
      </p:pic>
      <p:pic>
        <p:nvPicPr>
          <p:cNvPr id="13" name="Picture 12">
            <a:extLst>
              <a:ext uri="{FF2B5EF4-FFF2-40B4-BE49-F238E27FC236}">
                <a16:creationId xmlns:a16="http://schemas.microsoft.com/office/drawing/2014/main" id="{3F6C1DCB-701B-9545-64CC-78DE75226CC3}"/>
              </a:ext>
            </a:extLst>
          </p:cNvPr>
          <p:cNvPicPr>
            <a:picLocks noChangeAspect="1"/>
          </p:cNvPicPr>
          <p:nvPr/>
        </p:nvPicPr>
        <p:blipFill>
          <a:blip r:embed="rId7"/>
          <a:stretch>
            <a:fillRect/>
          </a:stretch>
        </p:blipFill>
        <p:spPr>
          <a:xfrm>
            <a:off x="3045627" y="1769126"/>
            <a:ext cx="939800" cy="876300"/>
          </a:xfrm>
          <a:prstGeom prst="rect">
            <a:avLst/>
          </a:prstGeom>
        </p:spPr>
      </p:pic>
      <p:pic>
        <p:nvPicPr>
          <p:cNvPr id="14" name="Picture 13">
            <a:extLst>
              <a:ext uri="{FF2B5EF4-FFF2-40B4-BE49-F238E27FC236}">
                <a16:creationId xmlns:a16="http://schemas.microsoft.com/office/drawing/2014/main" id="{0D2028D2-9E26-94AD-2B4F-7725344564F6}"/>
              </a:ext>
            </a:extLst>
          </p:cNvPr>
          <p:cNvPicPr>
            <a:picLocks noChangeAspect="1"/>
          </p:cNvPicPr>
          <p:nvPr/>
        </p:nvPicPr>
        <p:blipFill>
          <a:blip r:embed="rId8"/>
          <a:stretch>
            <a:fillRect/>
          </a:stretch>
        </p:blipFill>
        <p:spPr>
          <a:xfrm>
            <a:off x="7380814" y="1769126"/>
            <a:ext cx="939800" cy="876300"/>
          </a:xfrm>
          <a:prstGeom prst="rect">
            <a:avLst/>
          </a:prstGeom>
        </p:spPr>
      </p:pic>
      <p:pic>
        <p:nvPicPr>
          <p:cNvPr id="21" name="Picture 20">
            <a:extLst>
              <a:ext uri="{FF2B5EF4-FFF2-40B4-BE49-F238E27FC236}">
                <a16:creationId xmlns:a16="http://schemas.microsoft.com/office/drawing/2014/main" id="{4A065300-86C3-282D-F330-385D42C260B0}"/>
              </a:ext>
            </a:extLst>
          </p:cNvPr>
          <p:cNvPicPr>
            <a:picLocks noChangeAspect="1"/>
          </p:cNvPicPr>
          <p:nvPr/>
        </p:nvPicPr>
        <p:blipFill>
          <a:blip r:embed="rId9"/>
          <a:stretch>
            <a:fillRect/>
          </a:stretch>
        </p:blipFill>
        <p:spPr>
          <a:xfrm>
            <a:off x="6188390" y="4308883"/>
            <a:ext cx="939800" cy="876300"/>
          </a:xfrm>
          <a:prstGeom prst="rect">
            <a:avLst/>
          </a:prstGeom>
        </p:spPr>
      </p:pic>
      <p:pic>
        <p:nvPicPr>
          <p:cNvPr id="12" name="Picture 11">
            <a:extLst>
              <a:ext uri="{FF2B5EF4-FFF2-40B4-BE49-F238E27FC236}">
                <a16:creationId xmlns:a16="http://schemas.microsoft.com/office/drawing/2014/main" id="{2B8DB243-B0E1-5839-7DFA-2066417DBA2E}"/>
              </a:ext>
            </a:extLst>
          </p:cNvPr>
          <p:cNvPicPr>
            <a:picLocks noChangeAspect="1"/>
          </p:cNvPicPr>
          <p:nvPr/>
        </p:nvPicPr>
        <p:blipFill>
          <a:blip r:embed="rId10"/>
          <a:stretch>
            <a:fillRect/>
          </a:stretch>
        </p:blipFill>
        <p:spPr>
          <a:xfrm>
            <a:off x="1822147" y="4308883"/>
            <a:ext cx="939800" cy="876300"/>
          </a:xfrm>
          <a:prstGeom prst="rect">
            <a:avLst/>
          </a:prstGeom>
        </p:spPr>
      </p:pic>
      <p:pic>
        <p:nvPicPr>
          <p:cNvPr id="19" name="Picture 18">
            <a:extLst>
              <a:ext uri="{FF2B5EF4-FFF2-40B4-BE49-F238E27FC236}">
                <a16:creationId xmlns:a16="http://schemas.microsoft.com/office/drawing/2014/main" id="{FA54AF0A-82D8-2AE4-7410-ADEFECFB0614}"/>
              </a:ext>
            </a:extLst>
          </p:cNvPr>
          <p:cNvPicPr>
            <a:picLocks noChangeAspect="1"/>
          </p:cNvPicPr>
          <p:nvPr/>
        </p:nvPicPr>
        <p:blipFill>
          <a:blip r:embed="rId11"/>
          <a:stretch>
            <a:fillRect/>
          </a:stretch>
        </p:blipFill>
        <p:spPr>
          <a:xfrm>
            <a:off x="3990833" y="4308883"/>
            <a:ext cx="939800" cy="876300"/>
          </a:xfrm>
          <a:prstGeom prst="rect">
            <a:avLst/>
          </a:prstGeom>
        </p:spPr>
      </p:pic>
    </p:spTree>
    <p:extLst>
      <p:ext uri="{BB962C8B-B14F-4D97-AF65-F5344CB8AC3E}">
        <p14:creationId xmlns:p14="http://schemas.microsoft.com/office/powerpoint/2010/main" val="125595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a:extLst>
            <a:ext uri="{FF2B5EF4-FFF2-40B4-BE49-F238E27FC236}">
              <a16:creationId xmlns:a16="http://schemas.microsoft.com/office/drawing/2014/main" id="{B23FFB77-AAE4-5624-3E97-72D6871E6C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A23A90-1009-2730-AFD5-6A5802BBAFE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49255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a worm&#10;&#10;AI-generated content may be incorrect.">
            <a:extLst>
              <a:ext uri="{FF2B5EF4-FFF2-40B4-BE49-F238E27FC236}">
                <a16:creationId xmlns:a16="http://schemas.microsoft.com/office/drawing/2014/main" id="{9944E20C-8B09-322C-F598-46D1B8A87BCA}"/>
              </a:ext>
            </a:extLst>
          </p:cNvPr>
          <p:cNvPicPr>
            <a:picLocks noChangeAspect="1"/>
          </p:cNvPicPr>
          <p:nvPr/>
        </p:nvPicPr>
        <p:blipFill>
          <a:blip r:embed="rId4"/>
          <a:stretch>
            <a:fillRect/>
          </a:stretch>
        </p:blipFill>
        <p:spPr>
          <a:xfrm>
            <a:off x="7545035" y="1478449"/>
            <a:ext cx="1299969" cy="1838960"/>
          </a:xfrm>
          <a:prstGeom prst="rect">
            <a:avLst/>
          </a:prstGeom>
        </p:spPr>
      </p:pic>
      <p:sp>
        <p:nvSpPr>
          <p:cNvPr id="7" name="Round Single Corner Rectangle 6">
            <a:extLst>
              <a:ext uri="{FF2B5EF4-FFF2-40B4-BE49-F238E27FC236}">
                <a16:creationId xmlns:a16="http://schemas.microsoft.com/office/drawing/2014/main" id="{DDC914B0-FFCF-063B-0D87-B69737C61679}"/>
              </a:ext>
            </a:extLst>
          </p:cNvPr>
          <p:cNvSpPr/>
          <p:nvPr/>
        </p:nvSpPr>
        <p:spPr>
          <a:xfrm>
            <a:off x="1" y="1021977"/>
            <a:ext cx="5257799" cy="5836021"/>
          </a:xfrm>
          <a:custGeom>
            <a:avLst/>
            <a:gdLst>
              <a:gd name="connsiteX0" fmla="*/ 0 w 3945698"/>
              <a:gd name="connsiteY0" fmla="*/ 0 h 5104355"/>
              <a:gd name="connsiteX1" fmla="*/ 2990800 w 3945698"/>
              <a:gd name="connsiteY1" fmla="*/ 0 h 5104355"/>
              <a:gd name="connsiteX2" fmla="*/ 3945698 w 3945698"/>
              <a:gd name="connsiteY2" fmla="*/ 954898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990800 w 3945698"/>
              <a:gd name="connsiteY1" fmla="*/ 0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569917 w 3945698"/>
              <a:gd name="connsiteY2" fmla="*/ 1105210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254668"/>
              <a:gd name="connsiteX1" fmla="*/ 2377025 w 3945698"/>
              <a:gd name="connsiteY1" fmla="*/ 32567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94969 w 3945698"/>
              <a:gd name="connsiteY2" fmla="*/ 1455940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8" h="5254668">
                <a:moveTo>
                  <a:pt x="0" y="0"/>
                </a:moveTo>
                <a:lnTo>
                  <a:pt x="2364499" y="263047"/>
                </a:lnTo>
                <a:cubicBezTo>
                  <a:pt x="3255130" y="375781"/>
                  <a:pt x="3532339" y="966142"/>
                  <a:pt x="3632547" y="1681408"/>
                </a:cubicBezTo>
                <a:cubicBezTo>
                  <a:pt x="3824613" y="2985229"/>
                  <a:pt x="3928996" y="3775483"/>
                  <a:pt x="4070958" y="5254668"/>
                </a:cubicBezTo>
                <a:lnTo>
                  <a:pt x="0" y="5254668"/>
                </a:lnTo>
                <a:lnTo>
                  <a:pt x="0" y="0"/>
                </a:lnTo>
                <a:close/>
              </a:path>
            </a:pathLst>
          </a:custGeom>
          <a:solidFill>
            <a:srgbClr val="41A15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E5834-327F-2356-6D39-94FAC75177D5}"/>
              </a:ext>
            </a:extLst>
          </p:cNvPr>
          <p:cNvSpPr>
            <a:spLocks noGrp="1"/>
          </p:cNvSpPr>
          <p:nvPr>
            <p:ph type="title"/>
          </p:nvPr>
        </p:nvSpPr>
        <p:spPr>
          <a:xfrm>
            <a:off x="288000" y="288000"/>
            <a:ext cx="7886700" cy="818216"/>
          </a:xfrm>
        </p:spPr>
        <p:txBody>
          <a:bodyPr anchor="t" anchorCtr="0">
            <a:normAutofit/>
          </a:bodyPr>
          <a:lstStyle/>
          <a:p>
            <a:r>
              <a:rPr lang="en-US" dirty="0"/>
              <a:t>Let’s discuss</a:t>
            </a:r>
          </a:p>
        </p:txBody>
      </p:sp>
      <p:sp>
        <p:nvSpPr>
          <p:cNvPr id="4" name="TextBox 3">
            <a:extLst>
              <a:ext uri="{FF2B5EF4-FFF2-40B4-BE49-F238E27FC236}">
                <a16:creationId xmlns:a16="http://schemas.microsoft.com/office/drawing/2014/main" id="{256CBED4-5F7E-5439-232B-3D2E914EFBB4}"/>
              </a:ext>
            </a:extLst>
          </p:cNvPr>
          <p:cNvSpPr txBox="1"/>
          <p:nvPr/>
        </p:nvSpPr>
        <p:spPr>
          <a:xfrm>
            <a:off x="56054" y="3135871"/>
            <a:ext cx="4639390" cy="810235"/>
          </a:xfrm>
          <a:prstGeom prst="rect">
            <a:avLst/>
          </a:prstGeom>
        </p:spPr>
        <p:txBody>
          <a:bodyPr vert="horz" lIns="91440" tIns="45720" rIns="91440" bIns="45720" rtlCol="0" anchor="ctr">
            <a:normAutofit/>
          </a:bodyPr>
          <a:lstStyle/>
          <a:p>
            <a:pPr algn="ctr"/>
            <a:r>
              <a:rPr lang="en-US" sz="1700" dirty="0">
                <a:solidFill>
                  <a:srgbClr val="0395D6"/>
                </a:solidFill>
                <a:latin typeface="VAG Rounded Std Light" panose="020F0502020204020204" pitchFamily="34" charset="0"/>
                <a:hlinkClick r:id="rId5">
                  <a:extLst>
                    <a:ext uri="{A12FA001-AC4F-418D-AE19-62706E023703}">
                      <ahyp:hlinkClr xmlns:ahyp="http://schemas.microsoft.com/office/drawing/2018/hyperlinkcolor" val="tx"/>
                    </a:ext>
                  </a:extLst>
                </a:hlinkClick>
              </a:rPr>
              <a:t>Why are earthworms important? - YouTube</a:t>
            </a:r>
            <a:endParaRPr lang="en-US" sz="1700" dirty="0">
              <a:solidFill>
                <a:srgbClr val="0395D6"/>
              </a:solidFill>
              <a:latin typeface="VAG Rounded Std Light" panose="020F0502020204020204" pitchFamily="34" charset="0"/>
            </a:endParaRPr>
          </a:p>
        </p:txBody>
      </p:sp>
      <p:sp>
        <p:nvSpPr>
          <p:cNvPr id="9" name="TextBox 8">
            <a:extLst>
              <a:ext uri="{FF2B5EF4-FFF2-40B4-BE49-F238E27FC236}">
                <a16:creationId xmlns:a16="http://schemas.microsoft.com/office/drawing/2014/main" id="{B842DBAB-B242-9503-E7BE-A02D04864603}"/>
              </a:ext>
            </a:extLst>
          </p:cNvPr>
          <p:cNvSpPr txBox="1"/>
          <p:nvPr/>
        </p:nvSpPr>
        <p:spPr>
          <a:xfrm>
            <a:off x="5440047" y="2875279"/>
            <a:ext cx="3399859" cy="36163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big can some species of worm grow?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many different species of worm are there worldwide?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many groups of worm species are there?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What do worms eat?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many times more nutrients does soil that has passed through a worm have?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Why is it good when worms break soil apart? </a:t>
            </a:r>
          </a:p>
        </p:txBody>
      </p:sp>
      <p:pic>
        <p:nvPicPr>
          <p:cNvPr id="3" name="Graphic 2">
            <a:extLst>
              <a:ext uri="{FF2B5EF4-FFF2-40B4-BE49-F238E27FC236}">
                <a16:creationId xmlns:a16="http://schemas.microsoft.com/office/drawing/2014/main" id="{9BCE2F3E-DE92-B3C8-9608-216E33639D0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31417" y="91026"/>
            <a:ext cx="1579768" cy="1562408"/>
          </a:xfrm>
          <a:prstGeom prst="rect">
            <a:avLst/>
          </a:prstGeom>
        </p:spPr>
      </p:pic>
      <p:pic>
        <p:nvPicPr>
          <p:cNvPr id="10" name="Online Media 1" title="Why are earthworms important?">
            <a:hlinkClick r:id="" action="ppaction://media"/>
            <a:extLst>
              <a:ext uri="{FF2B5EF4-FFF2-40B4-BE49-F238E27FC236}">
                <a16:creationId xmlns:a16="http://schemas.microsoft.com/office/drawing/2014/main" id="{948E47D8-343D-5249-FF64-FE42B402E201}"/>
              </a:ext>
            </a:extLst>
          </p:cNvPr>
          <p:cNvPicPr>
            <a:picLocks noRot="1" noChangeAspect="1"/>
          </p:cNvPicPr>
          <p:nvPr>
            <a:videoFile r:link="rId1"/>
          </p:nvPr>
        </p:nvPicPr>
        <p:blipFill>
          <a:blip r:embed="rId8"/>
          <a:stretch>
            <a:fillRect/>
          </a:stretch>
        </p:blipFill>
        <p:spPr>
          <a:xfrm>
            <a:off x="369200" y="3939987"/>
            <a:ext cx="3862150" cy="2182114"/>
          </a:xfrm>
          <a:prstGeom prst="rect">
            <a:avLst/>
          </a:prstGeom>
        </p:spPr>
      </p:pic>
      <p:sp>
        <p:nvSpPr>
          <p:cNvPr id="5" name="Title 1">
            <a:extLst>
              <a:ext uri="{FF2B5EF4-FFF2-40B4-BE49-F238E27FC236}">
                <a16:creationId xmlns:a16="http://schemas.microsoft.com/office/drawing/2014/main" id="{ACFC9201-45F8-EF42-4D27-1E6C56854AE2}"/>
              </a:ext>
            </a:extLst>
          </p:cNvPr>
          <p:cNvSpPr txBox="1">
            <a:spLocks/>
          </p:cNvSpPr>
          <p:nvPr/>
        </p:nvSpPr>
        <p:spPr>
          <a:xfrm>
            <a:off x="324230" y="1885417"/>
            <a:ext cx="3625236" cy="1228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bg1"/>
                </a:solidFill>
                <a:latin typeface="VAGRundschriftD" pitchFamily="2" charset="77"/>
                <a:ea typeface="+mj-ea"/>
                <a:cs typeface="+mj-cs"/>
              </a:defRPr>
            </a:lvl1pPr>
          </a:lstStyle>
          <a:p>
            <a:r>
              <a:rPr lang="en-US" sz="2400" b="1" dirty="0">
                <a:solidFill>
                  <a:schemeClr val="tx1"/>
                </a:solidFill>
                <a:latin typeface="VAG Rounded Std Thin" panose="020F0502020204020204" pitchFamily="34" charset="77"/>
              </a:rPr>
              <a:t>Let’s watch the video to find out why worms are so important.</a:t>
            </a:r>
          </a:p>
        </p:txBody>
      </p:sp>
      <p:sp>
        <p:nvSpPr>
          <p:cNvPr id="6" name="TextBox 5">
            <a:extLst>
              <a:ext uri="{FF2B5EF4-FFF2-40B4-BE49-F238E27FC236}">
                <a16:creationId xmlns:a16="http://schemas.microsoft.com/office/drawing/2014/main" id="{64EB23C4-F695-1C84-31FD-CB65CA5ECE2A}"/>
              </a:ext>
            </a:extLst>
          </p:cNvPr>
          <p:cNvSpPr txBox="1"/>
          <p:nvPr/>
        </p:nvSpPr>
        <p:spPr>
          <a:xfrm>
            <a:off x="5405417" y="2472566"/>
            <a:ext cx="3240743" cy="414857"/>
          </a:xfrm>
          <a:prstGeom prst="rect">
            <a:avLst/>
          </a:prstGeom>
          <a:noFill/>
        </p:spPr>
        <p:txBody>
          <a:bodyPr wrap="square">
            <a:spAutoFit/>
          </a:bodyPr>
          <a:lstStyle/>
          <a:p>
            <a:pPr>
              <a:lnSpc>
                <a:spcPts val="2380"/>
              </a:lnSpc>
              <a:spcAft>
                <a:spcPts val="600"/>
              </a:spcAft>
            </a:pPr>
            <a:r>
              <a:rPr lang="en-US" sz="2400" b="1" dirty="0">
                <a:solidFill>
                  <a:srgbClr val="3AAD49"/>
                </a:solidFill>
                <a:latin typeface="VAG Rounded Std Thin" panose="020F0502020204020204" pitchFamily="34" charset="77"/>
              </a:rPr>
              <a:t>Discussion questions</a:t>
            </a:r>
          </a:p>
        </p:txBody>
      </p:sp>
    </p:spTree>
    <p:extLst>
      <p:ext uri="{BB962C8B-B14F-4D97-AF65-F5344CB8AC3E}">
        <p14:creationId xmlns:p14="http://schemas.microsoft.com/office/powerpoint/2010/main" val="28602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par>
                                <p:cTn id="15" presetID="10" presetClass="entr" presetSubtype="0" fill="hold" grpId="0" nodeType="withEffect">
                                  <p:stCondLst>
                                    <p:cond delay="100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vol="80000">
                <p:cTn id="23" fill="hold" display="0">
                  <p:stCondLst>
                    <p:cond delay="indefinite"/>
                  </p:stCondLst>
                </p:cTn>
                <p:tgtEl>
                  <p:spTgt spid="10"/>
                </p:tgtEl>
              </p:cMediaNode>
            </p:vide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6CCB-2215-A1D1-4F7D-B3DCA45FB0A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8328094-21E0-F4F3-DC60-B046790C783B}"/>
              </a:ext>
            </a:extLst>
          </p:cNvPr>
          <p:cNvGrpSpPr/>
          <p:nvPr/>
        </p:nvGrpSpPr>
        <p:grpSpPr>
          <a:xfrm>
            <a:off x="5895025" y="1262785"/>
            <a:ext cx="2101615" cy="2596747"/>
            <a:chOff x="5895025" y="1262785"/>
            <a:chExt cx="2101615" cy="2596747"/>
          </a:xfrm>
        </p:grpSpPr>
        <p:pic>
          <p:nvPicPr>
            <p:cNvPr id="8" name="Picture 7">
              <a:extLst>
                <a:ext uri="{FF2B5EF4-FFF2-40B4-BE49-F238E27FC236}">
                  <a16:creationId xmlns:a16="http://schemas.microsoft.com/office/drawing/2014/main" id="{4DA5D265-1DF7-270E-B77D-63A99E13DEFC}"/>
                </a:ext>
              </a:extLst>
            </p:cNvPr>
            <p:cNvPicPr>
              <a:picLocks noChangeAspect="1"/>
            </p:cNvPicPr>
            <p:nvPr/>
          </p:nvPicPr>
          <p:blipFill>
            <a:blip r:embed="rId3"/>
            <a:stretch>
              <a:fillRect/>
            </a:stretch>
          </p:blipFill>
          <p:spPr>
            <a:xfrm>
              <a:off x="6506378" y="1262785"/>
              <a:ext cx="939800" cy="876300"/>
            </a:xfrm>
            <a:prstGeom prst="rect">
              <a:avLst/>
            </a:prstGeom>
          </p:spPr>
        </p:pic>
        <p:sp>
          <p:nvSpPr>
            <p:cNvPr id="7" name="TextBox 6">
              <a:extLst>
                <a:ext uri="{FF2B5EF4-FFF2-40B4-BE49-F238E27FC236}">
                  <a16:creationId xmlns:a16="http://schemas.microsoft.com/office/drawing/2014/main" id="{8A350339-BF97-AE18-3561-3D55166BFBB3}"/>
                </a:ext>
              </a:extLst>
            </p:cNvPr>
            <p:cNvSpPr txBox="1"/>
            <p:nvPr/>
          </p:nvSpPr>
          <p:spPr>
            <a:xfrm>
              <a:off x="5895025" y="1909708"/>
              <a:ext cx="2101615" cy="19498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5" name="TextBox 34">
              <a:extLst>
                <a:ext uri="{FF2B5EF4-FFF2-40B4-BE49-F238E27FC236}">
                  <a16:creationId xmlns:a16="http://schemas.microsoft.com/office/drawing/2014/main" id="{C907ABC5-8FE6-A77C-B8B8-249EE81012B4}"/>
                </a:ext>
              </a:extLst>
            </p:cNvPr>
            <p:cNvSpPr txBox="1"/>
            <p:nvPr/>
          </p:nvSpPr>
          <p:spPr>
            <a:xfrm>
              <a:off x="5991614" y="2142479"/>
              <a:ext cx="1908437" cy="1600438"/>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 waste provides food for plants. Worm poo is called castings and worm wee is called leachate. These both add nutrients to the soil.</a:t>
              </a:r>
              <a:endParaRPr lang="en-US" sz="1400" dirty="0">
                <a:latin typeface="VAG Rounded Std Light" panose="020F050202020402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5246DF2B-5C01-82A6-BD6F-25DE254314E7}"/>
              </a:ext>
            </a:extLst>
          </p:cNvPr>
          <p:cNvGrpSpPr/>
          <p:nvPr/>
        </p:nvGrpSpPr>
        <p:grpSpPr>
          <a:xfrm>
            <a:off x="1048317" y="1254247"/>
            <a:ext cx="2159479" cy="2596392"/>
            <a:chOff x="1048317" y="1254247"/>
            <a:chExt cx="2159479" cy="2596392"/>
          </a:xfrm>
        </p:grpSpPr>
        <p:sp>
          <p:nvSpPr>
            <p:cNvPr id="6" name="TextBox 5">
              <a:extLst>
                <a:ext uri="{FF2B5EF4-FFF2-40B4-BE49-F238E27FC236}">
                  <a16:creationId xmlns:a16="http://schemas.microsoft.com/office/drawing/2014/main" id="{562308A8-3BCB-A49C-2D09-58A96E72284E}"/>
                </a:ext>
              </a:extLst>
            </p:cNvPr>
            <p:cNvSpPr txBox="1"/>
            <p:nvPr/>
          </p:nvSpPr>
          <p:spPr>
            <a:xfrm>
              <a:off x="1048317" y="1900814"/>
              <a:ext cx="2159479" cy="194982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7" name="TextBox 36">
              <a:extLst>
                <a:ext uri="{FF2B5EF4-FFF2-40B4-BE49-F238E27FC236}">
                  <a16:creationId xmlns:a16="http://schemas.microsoft.com/office/drawing/2014/main" id="{6FD91397-F101-F63B-2269-B180A3CE59AD}"/>
                </a:ext>
              </a:extLst>
            </p:cNvPr>
            <p:cNvSpPr txBox="1"/>
            <p:nvPr/>
          </p:nvSpPr>
          <p:spPr>
            <a:xfrm>
              <a:off x="1117367" y="2142479"/>
              <a:ext cx="2021378" cy="1600438"/>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Worms make tunnels when they move through the soil. These tunnels make it easier for plant roots to absorb the oxygen and water they need to grow.</a:t>
              </a:r>
              <a:endParaRPr lang="en-US" sz="1400" dirty="0">
                <a:latin typeface="VAG Rounded Std Light" panose="020F050202020402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2B37E40-890C-05BA-922F-1985323E6498}"/>
                </a:ext>
              </a:extLst>
            </p:cNvPr>
            <p:cNvPicPr>
              <a:picLocks noChangeAspect="1"/>
            </p:cNvPicPr>
            <p:nvPr/>
          </p:nvPicPr>
          <p:blipFill>
            <a:blip r:embed="rId4"/>
            <a:stretch>
              <a:fillRect/>
            </a:stretch>
          </p:blipFill>
          <p:spPr>
            <a:xfrm>
              <a:off x="1692855" y="1254247"/>
              <a:ext cx="939800" cy="876300"/>
            </a:xfrm>
            <a:prstGeom prst="rect">
              <a:avLst/>
            </a:prstGeom>
          </p:spPr>
        </p:pic>
      </p:grpSp>
      <p:grpSp>
        <p:nvGrpSpPr>
          <p:cNvPr id="4" name="Group 3">
            <a:extLst>
              <a:ext uri="{FF2B5EF4-FFF2-40B4-BE49-F238E27FC236}">
                <a16:creationId xmlns:a16="http://schemas.microsoft.com/office/drawing/2014/main" id="{355FFAB8-5DF2-2098-3636-9F01BCCBEBF2}"/>
              </a:ext>
            </a:extLst>
          </p:cNvPr>
          <p:cNvGrpSpPr/>
          <p:nvPr/>
        </p:nvGrpSpPr>
        <p:grpSpPr>
          <a:xfrm>
            <a:off x="3516707" y="1254247"/>
            <a:ext cx="2078551" cy="2596392"/>
            <a:chOff x="3516707" y="1254247"/>
            <a:chExt cx="2078551" cy="2596392"/>
          </a:xfrm>
        </p:grpSpPr>
        <p:sp>
          <p:nvSpPr>
            <p:cNvPr id="18" name="TextBox 17">
              <a:extLst>
                <a:ext uri="{FF2B5EF4-FFF2-40B4-BE49-F238E27FC236}">
                  <a16:creationId xmlns:a16="http://schemas.microsoft.com/office/drawing/2014/main" id="{4F3CF0AD-A2E2-E3D8-A3A6-D4EA0DA4CBDA}"/>
                </a:ext>
              </a:extLst>
            </p:cNvPr>
            <p:cNvSpPr txBox="1"/>
            <p:nvPr/>
          </p:nvSpPr>
          <p:spPr>
            <a:xfrm>
              <a:off x="3516707" y="1900815"/>
              <a:ext cx="2078551" cy="19498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3" name="TextBox 32">
              <a:extLst>
                <a:ext uri="{FF2B5EF4-FFF2-40B4-BE49-F238E27FC236}">
                  <a16:creationId xmlns:a16="http://schemas.microsoft.com/office/drawing/2014/main" id="{A2720721-5AA3-D52C-A5F7-35D8D311AF1B}"/>
                </a:ext>
              </a:extLst>
            </p:cNvPr>
            <p:cNvSpPr txBox="1"/>
            <p:nvPr/>
          </p:nvSpPr>
          <p:spPr>
            <a:xfrm>
              <a:off x="3613235" y="2390428"/>
              <a:ext cx="1885495" cy="1200329"/>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Worms eat lots of organic waste, things like old plants, fallen leaves and food scraps</a:t>
              </a:r>
              <a:r>
                <a:rPr lang="en-AU" sz="1600" dirty="0">
                  <a:latin typeface="VAG Rounded Std Light" panose="020F0502020204020204" pitchFamily="34" charset="0"/>
                  <a:cs typeface="Calibri" panose="020F0502020204030204" pitchFamily="34" charset="0"/>
                </a:rPr>
                <a:t>. </a:t>
              </a:r>
              <a:endParaRPr lang="en-US" sz="1600" dirty="0"/>
            </a:p>
          </p:txBody>
        </p:sp>
        <p:pic>
          <p:nvPicPr>
            <p:cNvPr id="12" name="Picture 11">
              <a:extLst>
                <a:ext uri="{FF2B5EF4-FFF2-40B4-BE49-F238E27FC236}">
                  <a16:creationId xmlns:a16="http://schemas.microsoft.com/office/drawing/2014/main" id="{6D090F22-2F42-BDB0-3E76-60BD43984DC5}"/>
                </a:ext>
              </a:extLst>
            </p:cNvPr>
            <p:cNvPicPr>
              <a:picLocks noChangeAspect="1"/>
            </p:cNvPicPr>
            <p:nvPr/>
          </p:nvPicPr>
          <p:blipFill>
            <a:blip r:embed="rId5"/>
            <a:stretch>
              <a:fillRect/>
            </a:stretch>
          </p:blipFill>
          <p:spPr>
            <a:xfrm>
              <a:off x="4082705" y="1254247"/>
              <a:ext cx="939800" cy="876300"/>
            </a:xfrm>
            <a:prstGeom prst="rect">
              <a:avLst/>
            </a:prstGeom>
          </p:spPr>
        </p:pic>
      </p:grpSp>
      <p:grpSp>
        <p:nvGrpSpPr>
          <p:cNvPr id="14" name="Group 13">
            <a:extLst>
              <a:ext uri="{FF2B5EF4-FFF2-40B4-BE49-F238E27FC236}">
                <a16:creationId xmlns:a16="http://schemas.microsoft.com/office/drawing/2014/main" id="{B62156C3-183E-C700-1A56-3FB5E86DE4AA}"/>
              </a:ext>
            </a:extLst>
          </p:cNvPr>
          <p:cNvGrpSpPr/>
          <p:nvPr/>
        </p:nvGrpSpPr>
        <p:grpSpPr>
          <a:xfrm>
            <a:off x="2196165" y="3988308"/>
            <a:ext cx="2159479" cy="2584127"/>
            <a:chOff x="2196165" y="3988308"/>
            <a:chExt cx="2159479" cy="2584127"/>
          </a:xfrm>
        </p:grpSpPr>
        <p:sp>
          <p:nvSpPr>
            <p:cNvPr id="9" name="TextBox 8">
              <a:extLst>
                <a:ext uri="{FF2B5EF4-FFF2-40B4-BE49-F238E27FC236}">
                  <a16:creationId xmlns:a16="http://schemas.microsoft.com/office/drawing/2014/main" id="{3DC2CC2C-70D6-F5F7-BAB5-A4FCFA8082D6}"/>
                </a:ext>
              </a:extLst>
            </p:cNvPr>
            <p:cNvSpPr txBox="1"/>
            <p:nvPr/>
          </p:nvSpPr>
          <p:spPr>
            <a:xfrm>
              <a:off x="2196165" y="4613717"/>
              <a:ext cx="2159479" cy="19587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5" name="TextBox 24">
              <a:extLst>
                <a:ext uri="{FF2B5EF4-FFF2-40B4-BE49-F238E27FC236}">
                  <a16:creationId xmlns:a16="http://schemas.microsoft.com/office/drawing/2014/main" id="{51B1BD7C-5ABB-8DD6-F4A1-13A5CF210EAD}"/>
                </a:ext>
              </a:extLst>
            </p:cNvPr>
            <p:cNvSpPr txBox="1"/>
            <p:nvPr/>
          </p:nvSpPr>
          <p:spPr>
            <a:xfrm>
              <a:off x="2196165" y="5013293"/>
              <a:ext cx="2159479" cy="1384995"/>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They improve and build soil by improving its physical structure, enriching it with micro-organisms and improving water-holding capacity.</a:t>
              </a:r>
              <a:endParaRPr lang="en-US" sz="1400" dirty="0">
                <a:latin typeface="VAG Rounded Std Light" panose="020F050202020402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ED0D1FD9-B177-4E6A-68CE-982893EC7102}"/>
                </a:ext>
              </a:extLst>
            </p:cNvPr>
            <p:cNvPicPr>
              <a:picLocks noChangeAspect="1"/>
            </p:cNvPicPr>
            <p:nvPr/>
          </p:nvPicPr>
          <p:blipFill>
            <a:blip r:embed="rId6"/>
            <a:stretch>
              <a:fillRect/>
            </a:stretch>
          </p:blipFill>
          <p:spPr>
            <a:xfrm>
              <a:off x="2806004" y="3988308"/>
              <a:ext cx="939800" cy="876300"/>
            </a:xfrm>
            <a:prstGeom prst="rect">
              <a:avLst/>
            </a:prstGeom>
          </p:spPr>
        </p:pic>
      </p:grpSp>
      <p:grpSp>
        <p:nvGrpSpPr>
          <p:cNvPr id="11" name="Group 10">
            <a:extLst>
              <a:ext uri="{FF2B5EF4-FFF2-40B4-BE49-F238E27FC236}">
                <a16:creationId xmlns:a16="http://schemas.microsoft.com/office/drawing/2014/main" id="{0DD9981E-7195-3A09-52D5-592C4DE934CF}"/>
              </a:ext>
            </a:extLst>
          </p:cNvPr>
          <p:cNvGrpSpPr/>
          <p:nvPr/>
        </p:nvGrpSpPr>
        <p:grpSpPr>
          <a:xfrm>
            <a:off x="4617624" y="3953397"/>
            <a:ext cx="2159478" cy="2619038"/>
            <a:chOff x="4617624" y="3953397"/>
            <a:chExt cx="2159478" cy="2619038"/>
          </a:xfrm>
        </p:grpSpPr>
        <p:sp>
          <p:nvSpPr>
            <p:cNvPr id="5" name="TextBox 4">
              <a:extLst>
                <a:ext uri="{FF2B5EF4-FFF2-40B4-BE49-F238E27FC236}">
                  <a16:creationId xmlns:a16="http://schemas.microsoft.com/office/drawing/2014/main" id="{D2FC4836-C2CD-73A3-74CC-375EF32FA63F}"/>
                </a:ext>
              </a:extLst>
            </p:cNvPr>
            <p:cNvSpPr txBox="1"/>
            <p:nvPr/>
          </p:nvSpPr>
          <p:spPr>
            <a:xfrm>
              <a:off x="4617624" y="4613717"/>
              <a:ext cx="2159478" cy="19587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3" name="TextBox 12">
              <a:extLst>
                <a:ext uri="{FF2B5EF4-FFF2-40B4-BE49-F238E27FC236}">
                  <a16:creationId xmlns:a16="http://schemas.microsoft.com/office/drawing/2014/main" id="{154926BD-9859-DB36-BD5B-65B16C80CF0E}"/>
                </a:ext>
              </a:extLst>
            </p:cNvPr>
            <p:cNvSpPr txBox="1"/>
            <p:nvPr/>
          </p:nvSpPr>
          <p:spPr>
            <a:xfrm>
              <a:off x="4646556" y="5013293"/>
              <a:ext cx="2101615" cy="1384995"/>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They increase crop yield by helping with germination, improving root growth and structure, and feeding growing plants. </a:t>
              </a:r>
              <a:endParaRPr lang="en-US" sz="1400" dirty="0">
                <a:latin typeface="VAG Rounded Std Light" panose="020F050202020402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4837441-2760-AB55-12AE-7DAC3AD8A1E1}"/>
                </a:ext>
              </a:extLst>
            </p:cNvPr>
            <p:cNvPicPr>
              <a:picLocks noChangeAspect="1"/>
            </p:cNvPicPr>
            <p:nvPr/>
          </p:nvPicPr>
          <p:blipFill>
            <a:blip r:embed="rId7"/>
            <a:stretch>
              <a:fillRect/>
            </a:stretch>
          </p:blipFill>
          <p:spPr>
            <a:xfrm>
              <a:off x="5227463" y="3953397"/>
              <a:ext cx="939800" cy="876300"/>
            </a:xfrm>
            <a:prstGeom prst="rect">
              <a:avLst/>
            </a:prstGeom>
          </p:spPr>
        </p:pic>
      </p:grpSp>
      <p:sp>
        <p:nvSpPr>
          <p:cNvPr id="16" name="Title 1">
            <a:extLst>
              <a:ext uri="{FF2B5EF4-FFF2-40B4-BE49-F238E27FC236}">
                <a16:creationId xmlns:a16="http://schemas.microsoft.com/office/drawing/2014/main" id="{8FD7A81A-AB08-3A89-2103-323B789919E5}"/>
              </a:ext>
            </a:extLst>
          </p:cNvPr>
          <p:cNvSpPr txBox="1">
            <a:spLocks/>
          </p:cNvSpPr>
          <p:nvPr/>
        </p:nvSpPr>
        <p:spPr>
          <a:xfrm>
            <a:off x="288000" y="342000"/>
            <a:ext cx="7886700" cy="817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chemeClr val="tx1"/>
                </a:solidFill>
                <a:latin typeface="VAG Rounded Std Thin" panose="020F0502020204020204" pitchFamily="34" charset="77"/>
                <a:ea typeface="+mj-ea"/>
                <a:cs typeface="+mj-cs"/>
              </a:defRPr>
            </a:lvl1pPr>
          </a:lstStyle>
          <a:p>
            <a:r>
              <a:rPr lang="en-US" sz="3400" dirty="0">
                <a:solidFill>
                  <a:srgbClr val="3AAD49"/>
                </a:solidFill>
              </a:rPr>
              <a:t>Why worms are important</a:t>
            </a:r>
          </a:p>
        </p:txBody>
      </p:sp>
    </p:spTree>
    <p:extLst>
      <p:ext uri="{BB962C8B-B14F-4D97-AF65-F5344CB8AC3E}">
        <p14:creationId xmlns:p14="http://schemas.microsoft.com/office/powerpoint/2010/main" val="32621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668B2-5D4D-C4F3-7ADC-5DE2685BECF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74B1D4E-7631-AE65-2FDC-7FA76B6B3988}"/>
              </a:ext>
            </a:extLst>
          </p:cNvPr>
          <p:cNvPicPr>
            <a:picLocks noChangeAspect="1"/>
          </p:cNvPicPr>
          <p:nvPr/>
        </p:nvPicPr>
        <p:blipFill>
          <a:blip r:embed="rId3"/>
          <a:stretch>
            <a:fillRect/>
          </a:stretch>
        </p:blipFill>
        <p:spPr>
          <a:xfrm>
            <a:off x="462988" y="3730309"/>
            <a:ext cx="2230252" cy="2546351"/>
          </a:xfrm>
          <a:prstGeom prst="rect">
            <a:avLst/>
          </a:prstGeom>
        </p:spPr>
      </p:pic>
      <p:sp>
        <p:nvSpPr>
          <p:cNvPr id="7" name="TextBox 6">
            <a:extLst>
              <a:ext uri="{FF2B5EF4-FFF2-40B4-BE49-F238E27FC236}">
                <a16:creationId xmlns:a16="http://schemas.microsoft.com/office/drawing/2014/main" id="{3402F53B-6838-561E-F1DE-6BF432D059F7}"/>
              </a:ext>
            </a:extLst>
          </p:cNvPr>
          <p:cNvSpPr txBox="1"/>
          <p:nvPr/>
        </p:nvSpPr>
        <p:spPr>
          <a:xfrm>
            <a:off x="5907160" y="3048512"/>
            <a:ext cx="2143233" cy="187565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4CFBD5AC-4FCB-21D7-E5C9-B01BE86BC275}"/>
              </a:ext>
            </a:extLst>
          </p:cNvPr>
          <p:cNvSpPr txBox="1"/>
          <p:nvPr/>
        </p:nvSpPr>
        <p:spPr>
          <a:xfrm>
            <a:off x="3328416" y="3039619"/>
            <a:ext cx="2143233" cy="187565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66A3A3C-B0CB-3FFD-347B-F408022FD9F0}"/>
              </a:ext>
            </a:extLst>
          </p:cNvPr>
          <p:cNvSpPr>
            <a:spLocks noGrp="1"/>
          </p:cNvSpPr>
          <p:nvPr>
            <p:ph type="title" idx="4294967295"/>
          </p:nvPr>
        </p:nvSpPr>
        <p:spPr>
          <a:xfrm>
            <a:off x="288000" y="342000"/>
            <a:ext cx="3607344" cy="1114557"/>
          </a:xfrm>
        </p:spPr>
        <p:txBody>
          <a:bodyPr anchor="t" anchorCtr="0">
            <a:normAutofit/>
          </a:bodyPr>
          <a:lstStyle/>
          <a:p>
            <a:r>
              <a:rPr lang="en-US" sz="3400" dirty="0">
                <a:solidFill>
                  <a:srgbClr val="3AAD49"/>
                </a:solidFill>
              </a:rPr>
              <a:t>Why worm farms are important</a:t>
            </a:r>
          </a:p>
        </p:txBody>
      </p:sp>
      <p:sp>
        <p:nvSpPr>
          <p:cNvPr id="33" name="TextBox 32">
            <a:extLst>
              <a:ext uri="{FF2B5EF4-FFF2-40B4-BE49-F238E27FC236}">
                <a16:creationId xmlns:a16="http://schemas.microsoft.com/office/drawing/2014/main" id="{6C332E15-5FA8-FB28-F47A-2A2E07D324A4}"/>
              </a:ext>
            </a:extLst>
          </p:cNvPr>
          <p:cNvSpPr txBox="1"/>
          <p:nvPr/>
        </p:nvSpPr>
        <p:spPr>
          <a:xfrm>
            <a:off x="3499775" y="3336147"/>
            <a:ext cx="1800515" cy="954107"/>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 farms decrease the amount of organic</a:t>
            </a:r>
            <a:r>
              <a:rPr lang="en-AU" sz="1400" b="1" dirty="0">
                <a:latin typeface="VAG Rounded Std Light" panose="020F0502020204020204" pitchFamily="34" charset="0"/>
                <a:cs typeface="Calibri" panose="020F0502020204030204" pitchFamily="34" charset="0"/>
              </a:rPr>
              <a:t> </a:t>
            </a:r>
            <a:r>
              <a:rPr lang="en-AU" sz="1400" dirty="0">
                <a:latin typeface="VAG Rounded Std Light" panose="020F0502020204020204" pitchFamily="34" charset="0"/>
                <a:cs typeface="Calibri" panose="020F0502020204030204" pitchFamily="34" charset="0"/>
              </a:rPr>
              <a:t>waste that is sent to landfill. </a:t>
            </a:r>
            <a:endParaRPr lang="en-US" sz="1400" dirty="0">
              <a:latin typeface="VAG Rounded Std Light" panose="020F0502020204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2C2D5386-4046-2AE0-A237-BE3AB73A0A86}"/>
              </a:ext>
            </a:extLst>
          </p:cNvPr>
          <p:cNvSpPr txBox="1"/>
          <p:nvPr/>
        </p:nvSpPr>
        <p:spPr>
          <a:xfrm>
            <a:off x="5996495" y="3336147"/>
            <a:ext cx="1964563" cy="1384995"/>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They close the recycling loop. Our organic waste is changed into organic fertiliser that plants use and produce food for us to eat. </a:t>
            </a:r>
            <a:endParaRPr lang="en-US" sz="1400" dirty="0">
              <a:latin typeface="VAG Rounded Std Light" panose="020F0502020204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DADF7D-1AC1-258A-2437-EB02C97395E8}"/>
              </a:ext>
            </a:extLst>
          </p:cNvPr>
          <p:cNvPicPr>
            <a:picLocks noChangeAspect="1"/>
          </p:cNvPicPr>
          <p:nvPr/>
        </p:nvPicPr>
        <p:blipFill>
          <a:blip r:embed="rId4"/>
          <a:stretch>
            <a:fillRect/>
          </a:stretch>
        </p:blipFill>
        <p:spPr>
          <a:xfrm>
            <a:off x="3930132" y="2356475"/>
            <a:ext cx="939800" cy="876300"/>
          </a:xfrm>
          <a:prstGeom prst="rect">
            <a:avLst/>
          </a:prstGeom>
        </p:spPr>
      </p:pic>
      <p:pic>
        <p:nvPicPr>
          <p:cNvPr id="13" name="Picture 12">
            <a:extLst>
              <a:ext uri="{FF2B5EF4-FFF2-40B4-BE49-F238E27FC236}">
                <a16:creationId xmlns:a16="http://schemas.microsoft.com/office/drawing/2014/main" id="{9062AB15-4A0B-25F1-91FC-9B50D29ACE94}"/>
              </a:ext>
            </a:extLst>
          </p:cNvPr>
          <p:cNvPicPr>
            <a:picLocks noChangeAspect="1"/>
          </p:cNvPicPr>
          <p:nvPr/>
        </p:nvPicPr>
        <p:blipFill>
          <a:blip r:embed="rId5"/>
          <a:stretch>
            <a:fillRect/>
          </a:stretch>
        </p:blipFill>
        <p:spPr>
          <a:xfrm>
            <a:off x="6508876" y="2356475"/>
            <a:ext cx="939800" cy="876300"/>
          </a:xfrm>
          <a:prstGeom prst="rect">
            <a:avLst/>
          </a:prstGeom>
        </p:spPr>
      </p:pic>
      <p:pic>
        <p:nvPicPr>
          <p:cNvPr id="19" name="Picture 18" descr="A cartoon of a worm&#10;&#10;AI-generated content may be incorrect.">
            <a:extLst>
              <a:ext uri="{FF2B5EF4-FFF2-40B4-BE49-F238E27FC236}">
                <a16:creationId xmlns:a16="http://schemas.microsoft.com/office/drawing/2014/main" id="{995078C3-39AC-E814-635C-D193A83512FE}"/>
              </a:ext>
            </a:extLst>
          </p:cNvPr>
          <p:cNvPicPr>
            <a:picLocks noChangeAspect="1"/>
          </p:cNvPicPr>
          <p:nvPr/>
        </p:nvPicPr>
        <p:blipFill>
          <a:blip r:embed="rId6"/>
          <a:srcRect b="46564"/>
          <a:stretch>
            <a:fillRect/>
          </a:stretch>
        </p:blipFill>
        <p:spPr>
          <a:xfrm>
            <a:off x="982090" y="2632910"/>
            <a:ext cx="1309098" cy="989561"/>
          </a:xfrm>
          <a:prstGeom prst="rect">
            <a:avLst/>
          </a:prstGeom>
        </p:spPr>
      </p:pic>
    </p:spTree>
    <p:extLst>
      <p:ext uri="{BB962C8B-B14F-4D97-AF65-F5344CB8AC3E}">
        <p14:creationId xmlns:p14="http://schemas.microsoft.com/office/powerpoint/2010/main" val="17966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3"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1B9F-21BB-30D1-44EB-562DBF13468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D9240F4-CC74-154A-2A91-86F69DA8FB0E}"/>
              </a:ext>
            </a:extLst>
          </p:cNvPr>
          <p:cNvSpPr txBox="1"/>
          <p:nvPr/>
        </p:nvSpPr>
        <p:spPr>
          <a:xfrm>
            <a:off x="3511959" y="1724388"/>
            <a:ext cx="5299224" cy="93207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AA2552D1-EF9E-2772-98E4-0FE3723A62A0}"/>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plan</a:t>
            </a:r>
          </a:p>
        </p:txBody>
      </p:sp>
      <p:pic>
        <p:nvPicPr>
          <p:cNvPr id="4" name="Graphic 3">
            <a:extLst>
              <a:ext uri="{FF2B5EF4-FFF2-40B4-BE49-F238E27FC236}">
                <a16:creationId xmlns:a16="http://schemas.microsoft.com/office/drawing/2014/main" id="{CAC2D5E3-3778-2CEC-11BF-B7CEFC03BD0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10" name="TextBox 9">
            <a:extLst>
              <a:ext uri="{FF2B5EF4-FFF2-40B4-BE49-F238E27FC236}">
                <a16:creationId xmlns:a16="http://schemas.microsoft.com/office/drawing/2014/main" id="{DA44FBF7-5837-E23D-501A-C7AD941191F4}"/>
              </a:ext>
            </a:extLst>
          </p:cNvPr>
          <p:cNvSpPr txBox="1"/>
          <p:nvPr/>
        </p:nvSpPr>
        <p:spPr>
          <a:xfrm>
            <a:off x="4127913" y="1847442"/>
            <a:ext cx="3955383" cy="646331"/>
          </a:xfrm>
          <a:prstGeom prst="rect">
            <a:avLst/>
          </a:prstGeom>
          <a:noFill/>
        </p:spPr>
        <p:txBody>
          <a:bodyPr wrap="square">
            <a:spAutoFit/>
          </a:bodyPr>
          <a:lstStyle/>
          <a:p>
            <a:r>
              <a:rPr lang="en-AU" b="1" dirty="0">
                <a:latin typeface="VAG Rounded Std Light" panose="020F0502020204020204" pitchFamily="34" charset="0"/>
              </a:rPr>
              <a:t>Decide</a:t>
            </a:r>
            <a:r>
              <a:rPr lang="en-AU" dirty="0">
                <a:latin typeface="VAG Rounded Std Light" panose="020F0502020204020204" pitchFamily="34" charset="0"/>
              </a:rPr>
              <a:t> which variables your experiment will examine.</a:t>
            </a:r>
            <a:endParaRPr lang="en-US" dirty="0"/>
          </a:p>
        </p:txBody>
      </p:sp>
      <p:sp>
        <p:nvSpPr>
          <p:cNvPr id="13" name="TextBox 12">
            <a:extLst>
              <a:ext uri="{FF2B5EF4-FFF2-40B4-BE49-F238E27FC236}">
                <a16:creationId xmlns:a16="http://schemas.microsoft.com/office/drawing/2014/main" id="{1C612016-C67B-70FA-E0AD-97218C29537E}"/>
              </a:ext>
            </a:extLst>
          </p:cNvPr>
          <p:cNvSpPr txBox="1"/>
          <p:nvPr/>
        </p:nvSpPr>
        <p:spPr>
          <a:xfrm>
            <a:off x="3698912" y="2917521"/>
            <a:ext cx="5112271" cy="114260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543C7AA1-1DC6-8B68-0128-6E5E1E08DE54}"/>
              </a:ext>
            </a:extLst>
          </p:cNvPr>
          <p:cNvSpPr txBox="1"/>
          <p:nvPr/>
        </p:nvSpPr>
        <p:spPr>
          <a:xfrm>
            <a:off x="4149747" y="3009352"/>
            <a:ext cx="4399893" cy="1184940"/>
          </a:xfrm>
          <a:prstGeom prst="rect">
            <a:avLst/>
          </a:prstGeom>
          <a:noFill/>
        </p:spPr>
        <p:txBody>
          <a:bodyPr wrap="square">
            <a:spAutoFit/>
          </a:bodyPr>
          <a:lstStyle/>
          <a:p>
            <a:pPr lvl="0">
              <a:spcAft>
                <a:spcPts val="600"/>
              </a:spcAft>
            </a:pPr>
            <a:r>
              <a:rPr lang="en-AU" b="1" dirty="0">
                <a:latin typeface="VAG Rounded Std Light" panose="020F0502020204020204" pitchFamily="34" charset="0"/>
              </a:rPr>
              <a:t>Write</a:t>
            </a:r>
            <a:r>
              <a:rPr lang="en-AU" dirty="0">
                <a:latin typeface="VAG Rounded Std Light" panose="020F0502020204020204" pitchFamily="34" charset="0"/>
              </a:rPr>
              <a:t> your investigation question.</a:t>
            </a:r>
            <a:endParaRPr lang="en-US" dirty="0">
              <a:latin typeface="VAG Rounded Std Light" panose="020F0502020204020204" pitchFamily="34" charset="0"/>
            </a:endParaRPr>
          </a:p>
          <a:p>
            <a:pPr lvl="0">
              <a:buFontTx/>
              <a:buNone/>
            </a:pPr>
            <a:r>
              <a:rPr lang="en-AU" dirty="0">
                <a:latin typeface="VAG Rounded Std Light" panose="020F0502020204020204" pitchFamily="34" charset="0"/>
              </a:rPr>
              <a:t>How is grass growth affected by _________________?</a:t>
            </a:r>
            <a:endParaRPr lang="en-US" dirty="0">
              <a:latin typeface="VAG Rounded Std Light" panose="020F0502020204020204" pitchFamily="34" charset="0"/>
            </a:endParaRPr>
          </a:p>
          <a:p>
            <a:pPr lvl="0"/>
            <a:endParaRPr lang="en-US" sz="1200" i="1" dirty="0">
              <a:latin typeface="VAG Rounded Std Light" panose="020F0502020204020204" pitchFamily="34" charset="0"/>
            </a:endParaRPr>
          </a:p>
        </p:txBody>
      </p:sp>
      <p:sp>
        <p:nvSpPr>
          <p:cNvPr id="18" name="TextBox 17">
            <a:extLst>
              <a:ext uri="{FF2B5EF4-FFF2-40B4-BE49-F238E27FC236}">
                <a16:creationId xmlns:a16="http://schemas.microsoft.com/office/drawing/2014/main" id="{FCC05016-E261-815C-963A-581F59E57878}"/>
              </a:ext>
            </a:extLst>
          </p:cNvPr>
          <p:cNvSpPr txBox="1"/>
          <p:nvPr/>
        </p:nvSpPr>
        <p:spPr>
          <a:xfrm>
            <a:off x="3533835" y="4311898"/>
            <a:ext cx="5277349" cy="209804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1811AEDF-33C5-1F21-BEC1-B4AEA0EECE10}"/>
              </a:ext>
            </a:extLst>
          </p:cNvPr>
          <p:cNvSpPr txBox="1"/>
          <p:nvPr/>
        </p:nvSpPr>
        <p:spPr>
          <a:xfrm>
            <a:off x="4106590" y="4446060"/>
            <a:ext cx="4704594" cy="1677382"/>
          </a:xfrm>
          <a:prstGeom prst="rect">
            <a:avLst/>
          </a:prstGeom>
          <a:noFill/>
        </p:spPr>
        <p:txBody>
          <a:bodyPr wrap="square">
            <a:spAutoFit/>
          </a:bodyPr>
          <a:lstStyle/>
          <a:p>
            <a:pPr lvl="0"/>
            <a:r>
              <a:rPr lang="en-AU" b="1" dirty="0">
                <a:latin typeface="VAG Rounded Std Light" panose="020F0502020204020204" pitchFamily="34" charset="0"/>
              </a:rPr>
              <a:t>Design </a:t>
            </a:r>
            <a:r>
              <a:rPr lang="en-AU" dirty="0">
                <a:latin typeface="VAG Rounded Std Light" panose="020F0502020204020204" pitchFamily="34" charset="0"/>
              </a:rPr>
              <a:t>your experiment. Remember to include:</a:t>
            </a:r>
            <a:endParaRPr lang="en-US" dirty="0">
              <a:latin typeface="VAG Rounded Std Light" panose="020F0502020204020204" pitchFamily="34" charset="0"/>
            </a:endParaRPr>
          </a:p>
          <a:p>
            <a:pPr marL="285750" lvl="0" indent="-285750">
              <a:buFont typeface="Arial" panose="020B0604020202020204" pitchFamily="34" charset="0"/>
              <a:buChar char="•"/>
            </a:pPr>
            <a:r>
              <a:rPr lang="en-AU" sz="1700" dirty="0">
                <a:latin typeface="VAG Rounded Std Light" panose="020F0502020204020204" pitchFamily="34" charset="0"/>
                <a:ea typeface="Times New Roman" panose="02020603050405020304" pitchFamily="18" charset="0"/>
              </a:rPr>
              <a:t>what you will change, keep the same and measure</a:t>
            </a:r>
          </a:p>
          <a:p>
            <a:pPr marL="285750" lvl="0" indent="-285750">
              <a:buFont typeface="Arial" panose="020B0604020202020204" pitchFamily="34" charset="0"/>
              <a:buChar char="•"/>
            </a:pPr>
            <a:r>
              <a:rPr lang="en-AU" sz="1700" dirty="0">
                <a:latin typeface="VAG Rounded Std Light" panose="020F0502020204020204" pitchFamily="34" charset="0"/>
                <a:ea typeface="Times New Roman" panose="02020603050405020304" pitchFamily="18" charset="0"/>
              </a:rPr>
              <a:t>method - steps to carry out the investigation</a:t>
            </a:r>
          </a:p>
          <a:p>
            <a:pPr marL="285750" lvl="0" indent="-285750">
              <a:buFont typeface="Arial" panose="020B0604020202020204" pitchFamily="34" charset="0"/>
              <a:buChar char="•"/>
            </a:pPr>
            <a:r>
              <a:rPr lang="en-AU" sz="1700" dirty="0">
                <a:latin typeface="VAG Rounded Std Light" panose="020F0502020204020204" pitchFamily="34" charset="0"/>
                <a:ea typeface="Times New Roman" panose="02020603050405020304" pitchFamily="18" charset="0"/>
              </a:rPr>
              <a:t>results and observations - a table to record observations and measurements</a:t>
            </a:r>
          </a:p>
        </p:txBody>
      </p:sp>
      <p:pic>
        <p:nvPicPr>
          <p:cNvPr id="17" name="Picture 16">
            <a:extLst>
              <a:ext uri="{FF2B5EF4-FFF2-40B4-BE49-F238E27FC236}">
                <a16:creationId xmlns:a16="http://schemas.microsoft.com/office/drawing/2014/main" id="{E6ABF480-8C5B-4B28-3D64-972B87016750}"/>
              </a:ext>
            </a:extLst>
          </p:cNvPr>
          <p:cNvPicPr>
            <a:picLocks noChangeAspect="1"/>
          </p:cNvPicPr>
          <p:nvPr/>
        </p:nvPicPr>
        <p:blipFill>
          <a:blip r:embed="rId5"/>
          <a:stretch>
            <a:fillRect/>
          </a:stretch>
        </p:blipFill>
        <p:spPr>
          <a:xfrm>
            <a:off x="3063934" y="2809101"/>
            <a:ext cx="939800" cy="876300"/>
          </a:xfrm>
          <a:prstGeom prst="rect">
            <a:avLst/>
          </a:prstGeom>
        </p:spPr>
      </p:pic>
      <p:pic>
        <p:nvPicPr>
          <p:cNvPr id="6" name="Picture 5">
            <a:extLst>
              <a:ext uri="{FF2B5EF4-FFF2-40B4-BE49-F238E27FC236}">
                <a16:creationId xmlns:a16="http://schemas.microsoft.com/office/drawing/2014/main" id="{1264A255-EF6C-A1CF-7709-00300F923A5B}"/>
              </a:ext>
            </a:extLst>
          </p:cNvPr>
          <p:cNvPicPr>
            <a:picLocks noChangeAspect="1"/>
          </p:cNvPicPr>
          <p:nvPr/>
        </p:nvPicPr>
        <p:blipFill>
          <a:blip r:embed="rId6"/>
          <a:stretch>
            <a:fillRect/>
          </a:stretch>
        </p:blipFill>
        <p:spPr>
          <a:xfrm>
            <a:off x="3061734" y="1617473"/>
            <a:ext cx="939800" cy="876300"/>
          </a:xfrm>
          <a:prstGeom prst="rect">
            <a:avLst/>
          </a:prstGeom>
        </p:spPr>
      </p:pic>
      <p:sp>
        <p:nvSpPr>
          <p:cNvPr id="7" name="TextBox 6">
            <a:extLst>
              <a:ext uri="{FF2B5EF4-FFF2-40B4-BE49-F238E27FC236}">
                <a16:creationId xmlns:a16="http://schemas.microsoft.com/office/drawing/2014/main" id="{D4798F97-4CCE-5F80-47AD-FFB2DF7E6C14}"/>
              </a:ext>
            </a:extLst>
          </p:cNvPr>
          <p:cNvSpPr txBox="1"/>
          <p:nvPr/>
        </p:nvSpPr>
        <p:spPr>
          <a:xfrm>
            <a:off x="323673" y="1532049"/>
            <a:ext cx="2539062" cy="1246495"/>
          </a:xfrm>
          <a:prstGeom prst="rect">
            <a:avLst/>
          </a:prstGeom>
          <a:noFill/>
        </p:spPr>
        <p:txBody>
          <a:bodyPr wrap="square" rtlCol="0">
            <a:spAutoFit/>
          </a:bodyPr>
          <a:lstStyle/>
          <a:p>
            <a:r>
              <a:rPr lang="en-AU" sz="1500" dirty="0">
                <a:latin typeface="VAG Rounded Std Light" panose="020F0502020204020204" pitchFamily="34" charset="0"/>
              </a:rPr>
              <a:t>You are going to design an experiment that will allow you to investigate the impact of worm castings and leachate on plant growth. </a:t>
            </a:r>
          </a:p>
        </p:txBody>
      </p:sp>
      <p:pic>
        <p:nvPicPr>
          <p:cNvPr id="9" name="Picture 8">
            <a:extLst>
              <a:ext uri="{FF2B5EF4-FFF2-40B4-BE49-F238E27FC236}">
                <a16:creationId xmlns:a16="http://schemas.microsoft.com/office/drawing/2014/main" id="{A3BBD686-4D9E-7381-B420-B33CD0612E95}"/>
              </a:ext>
            </a:extLst>
          </p:cNvPr>
          <p:cNvPicPr>
            <a:picLocks noChangeAspect="1"/>
          </p:cNvPicPr>
          <p:nvPr/>
        </p:nvPicPr>
        <p:blipFill>
          <a:blip r:embed="rId7"/>
          <a:stretch>
            <a:fillRect/>
          </a:stretch>
        </p:blipFill>
        <p:spPr>
          <a:xfrm>
            <a:off x="3061734" y="4219124"/>
            <a:ext cx="939800" cy="876300"/>
          </a:xfrm>
          <a:prstGeom prst="rect">
            <a:avLst/>
          </a:prstGeom>
        </p:spPr>
      </p:pic>
      <p:sp>
        <p:nvSpPr>
          <p:cNvPr id="3" name="TextBox 2">
            <a:extLst>
              <a:ext uri="{FF2B5EF4-FFF2-40B4-BE49-F238E27FC236}">
                <a16:creationId xmlns:a16="http://schemas.microsoft.com/office/drawing/2014/main" id="{0CAE83AF-347A-E4DB-A8EC-C38C5C477865}"/>
              </a:ext>
            </a:extLst>
          </p:cNvPr>
          <p:cNvSpPr txBox="1"/>
          <p:nvPr/>
        </p:nvSpPr>
        <p:spPr>
          <a:xfrm>
            <a:off x="323673" y="2816992"/>
            <a:ext cx="2446959" cy="784830"/>
          </a:xfrm>
          <a:prstGeom prst="rect">
            <a:avLst/>
          </a:prstGeom>
          <a:noFill/>
        </p:spPr>
        <p:txBody>
          <a:bodyPr wrap="square" rtlCol="0">
            <a:spAutoFit/>
          </a:bodyPr>
          <a:lstStyle/>
          <a:p>
            <a:r>
              <a:rPr lang="en-AU" sz="1500" b="1" dirty="0">
                <a:solidFill>
                  <a:srgbClr val="3AAD49"/>
                </a:solidFill>
                <a:latin typeface="VAG Rounded Std Thin" panose="020F0502020204020204" pitchFamily="34" charset="77"/>
              </a:rPr>
              <a:t>There are four variables that can be tested in this experiment:</a:t>
            </a:r>
          </a:p>
        </p:txBody>
      </p:sp>
      <p:sp>
        <p:nvSpPr>
          <p:cNvPr id="5" name="TextBox 4">
            <a:extLst>
              <a:ext uri="{FF2B5EF4-FFF2-40B4-BE49-F238E27FC236}">
                <a16:creationId xmlns:a16="http://schemas.microsoft.com/office/drawing/2014/main" id="{3A9B7BAA-B57C-386D-8115-30221DE6A511}"/>
              </a:ext>
            </a:extLst>
          </p:cNvPr>
          <p:cNvSpPr txBox="1"/>
          <p:nvPr/>
        </p:nvSpPr>
        <p:spPr>
          <a:xfrm>
            <a:off x="411478" y="3748566"/>
            <a:ext cx="2358668" cy="47055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r>
              <a:rPr lang="en-AU" sz="1600" dirty="0">
                <a:latin typeface="VAG Rounded Std Light" panose="020F0502020204020204" pitchFamily="34" charset="0"/>
              </a:rPr>
              <a:t>Soil and water</a:t>
            </a:r>
          </a:p>
        </p:txBody>
      </p:sp>
      <p:sp>
        <p:nvSpPr>
          <p:cNvPr id="12" name="TextBox 11">
            <a:extLst>
              <a:ext uri="{FF2B5EF4-FFF2-40B4-BE49-F238E27FC236}">
                <a16:creationId xmlns:a16="http://schemas.microsoft.com/office/drawing/2014/main" id="{EEE59AB6-0FFD-E3D2-CA0C-5EF4BB6A341F}"/>
              </a:ext>
            </a:extLst>
          </p:cNvPr>
          <p:cNvSpPr txBox="1"/>
          <p:nvPr/>
        </p:nvSpPr>
        <p:spPr>
          <a:xfrm>
            <a:off x="411964" y="4378160"/>
            <a:ext cx="2358668" cy="47055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r>
              <a:rPr lang="en-AU" sz="1600" dirty="0">
                <a:latin typeface="VAG Rounded Std Light" panose="020F0502020204020204" pitchFamily="34" charset="0"/>
              </a:rPr>
              <a:t>Soil and leachate</a:t>
            </a:r>
          </a:p>
        </p:txBody>
      </p:sp>
      <p:sp>
        <p:nvSpPr>
          <p:cNvPr id="15" name="TextBox 14">
            <a:extLst>
              <a:ext uri="{FF2B5EF4-FFF2-40B4-BE49-F238E27FC236}">
                <a16:creationId xmlns:a16="http://schemas.microsoft.com/office/drawing/2014/main" id="{9B28165D-970E-6167-C90F-5892BAE6DFD8}"/>
              </a:ext>
            </a:extLst>
          </p:cNvPr>
          <p:cNvSpPr txBox="1"/>
          <p:nvPr/>
        </p:nvSpPr>
        <p:spPr>
          <a:xfrm>
            <a:off x="411640" y="5007754"/>
            <a:ext cx="2359154" cy="47055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r>
              <a:rPr lang="en-AU" sz="1600" dirty="0">
                <a:latin typeface="VAG Rounded Std Light" panose="020F0502020204020204" pitchFamily="34" charset="0"/>
              </a:rPr>
              <a:t>50/50 mix and water</a:t>
            </a:r>
          </a:p>
        </p:txBody>
      </p:sp>
      <p:sp>
        <p:nvSpPr>
          <p:cNvPr id="16" name="TextBox 15">
            <a:extLst>
              <a:ext uri="{FF2B5EF4-FFF2-40B4-BE49-F238E27FC236}">
                <a16:creationId xmlns:a16="http://schemas.microsoft.com/office/drawing/2014/main" id="{3097D195-5B64-69EF-7FC0-39AC3A4306C2}"/>
              </a:ext>
            </a:extLst>
          </p:cNvPr>
          <p:cNvSpPr txBox="1"/>
          <p:nvPr/>
        </p:nvSpPr>
        <p:spPr>
          <a:xfrm>
            <a:off x="411316" y="5637349"/>
            <a:ext cx="2359154" cy="47055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r>
              <a:rPr lang="en-AU" sz="1600" dirty="0">
                <a:latin typeface="VAG Rounded Std Light" panose="020F0502020204020204" pitchFamily="34" charset="0"/>
              </a:rPr>
              <a:t>50/50 mix and leachate</a:t>
            </a:r>
          </a:p>
        </p:txBody>
      </p:sp>
    </p:spTree>
    <p:extLst>
      <p:ext uri="{BB962C8B-B14F-4D97-AF65-F5344CB8AC3E}">
        <p14:creationId xmlns:p14="http://schemas.microsoft.com/office/powerpoint/2010/main" val="6988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56AD92-7532-0F53-A8BA-53D8E4A66726}"/>
              </a:ext>
            </a:extLst>
          </p:cNvPr>
          <p:cNvSpPr>
            <a:spLocks noGrp="1"/>
          </p:cNvSpPr>
          <p:nvPr>
            <p:ph type="title"/>
          </p:nvPr>
        </p:nvSpPr>
        <p:spPr>
          <a:xfrm>
            <a:off x="288000" y="343440"/>
            <a:ext cx="7886700" cy="925419"/>
          </a:xfrm>
        </p:spPr>
        <p:txBody>
          <a:bodyPr lIns="90000" anchor="t" anchorCtr="0">
            <a:normAutofit/>
          </a:bodyPr>
          <a:lstStyle/>
          <a:p>
            <a:r>
              <a:rPr lang="en-US" sz="3300" b="1" dirty="0">
                <a:solidFill>
                  <a:srgbClr val="41A152"/>
                </a:solidFill>
                <a:latin typeface="VAG Rounded Std Thin" panose="020F0502020204020204" pitchFamily="34" charset="77"/>
              </a:rPr>
              <a:t>What do we know about worms?</a:t>
            </a:r>
          </a:p>
        </p:txBody>
      </p:sp>
      <p:pic>
        <p:nvPicPr>
          <p:cNvPr id="2" name="Picture 1">
            <a:extLst>
              <a:ext uri="{FF2B5EF4-FFF2-40B4-BE49-F238E27FC236}">
                <a16:creationId xmlns:a16="http://schemas.microsoft.com/office/drawing/2014/main" id="{0C80B38E-9BDC-3874-D080-99ACAECCCB03}"/>
              </a:ext>
            </a:extLst>
          </p:cNvPr>
          <p:cNvPicPr>
            <a:picLocks noChangeAspect="1"/>
          </p:cNvPicPr>
          <p:nvPr/>
        </p:nvPicPr>
        <p:blipFill>
          <a:blip r:embed="rId2"/>
          <a:srcRect l="9519" t="8573" r="10190" b="8184"/>
          <a:stretch>
            <a:fillRect/>
          </a:stretch>
        </p:blipFill>
        <p:spPr>
          <a:xfrm>
            <a:off x="1430713" y="1794651"/>
            <a:ext cx="6282574" cy="4885077"/>
          </a:xfrm>
          <a:prstGeom prst="rect">
            <a:avLst/>
          </a:prstGeom>
        </p:spPr>
      </p:pic>
      <p:sp>
        <p:nvSpPr>
          <p:cNvPr id="3" name="TextBox 2">
            <a:extLst>
              <a:ext uri="{FF2B5EF4-FFF2-40B4-BE49-F238E27FC236}">
                <a16:creationId xmlns:a16="http://schemas.microsoft.com/office/drawing/2014/main" id="{AC48055C-13EA-15A6-D46C-5E9E1CE7DA38}"/>
              </a:ext>
            </a:extLst>
          </p:cNvPr>
          <p:cNvSpPr txBox="1"/>
          <p:nvPr/>
        </p:nvSpPr>
        <p:spPr>
          <a:xfrm>
            <a:off x="3542040" y="1198199"/>
            <a:ext cx="2059918" cy="486724"/>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lnSpc>
                <a:spcPct val="115000"/>
              </a:lnSpc>
              <a:spcBef>
                <a:spcPts val="1200"/>
              </a:spcBef>
              <a:spcAft>
                <a:spcPts val="1200"/>
              </a:spcAft>
              <a:buClr>
                <a:schemeClr val="dk1"/>
              </a:buClr>
              <a:buSzPts val="1100"/>
            </a:pPr>
            <a:r>
              <a:rPr lang="en-AU" sz="2200" b="1" dirty="0">
                <a:solidFill>
                  <a:schemeClr val="bg1"/>
                </a:solidFill>
                <a:latin typeface="VAG Rounded Std Thin" panose="020F0502020204020204" pitchFamily="34" charset="77"/>
                <a:ea typeface="Calibri"/>
                <a:cs typeface="Calibri"/>
                <a:sym typeface="Calibri"/>
              </a:rPr>
              <a:t>Mind map</a:t>
            </a:r>
          </a:p>
        </p:txBody>
      </p:sp>
    </p:spTree>
    <p:extLst>
      <p:ext uri="{BB962C8B-B14F-4D97-AF65-F5344CB8AC3E}">
        <p14:creationId xmlns:p14="http://schemas.microsoft.com/office/powerpoint/2010/main" val="616922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00009-0D74-C575-EA2B-F972A7081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65B0F-A916-A0FF-7449-6D82D1D939E9}"/>
              </a:ext>
            </a:extLst>
          </p:cNvPr>
          <p:cNvSpPr>
            <a:spLocks noGrp="1"/>
          </p:cNvSpPr>
          <p:nvPr>
            <p:ph type="title"/>
          </p:nvPr>
        </p:nvSpPr>
        <p:spPr>
          <a:xfrm>
            <a:off x="288000" y="216000"/>
            <a:ext cx="7886700" cy="818216"/>
          </a:xfrm>
        </p:spPr>
        <p:txBody>
          <a:bodyPr/>
          <a:lstStyle/>
          <a:p>
            <a:r>
              <a:rPr lang="en-US" dirty="0"/>
              <a:t>How to make a grassy head</a:t>
            </a:r>
          </a:p>
        </p:txBody>
      </p:sp>
      <p:pic>
        <p:nvPicPr>
          <p:cNvPr id="6" name="Picture 5">
            <a:extLst>
              <a:ext uri="{FF2B5EF4-FFF2-40B4-BE49-F238E27FC236}">
                <a16:creationId xmlns:a16="http://schemas.microsoft.com/office/drawing/2014/main" id="{EC38AC36-44F6-1FC0-4AFD-B5C091536B0B}"/>
              </a:ext>
            </a:extLst>
          </p:cNvPr>
          <p:cNvPicPr>
            <a:picLocks noChangeAspect="1"/>
          </p:cNvPicPr>
          <p:nvPr/>
        </p:nvPicPr>
        <p:blipFill>
          <a:blip r:embed="rId2"/>
          <a:srcRect l="1039" t="27301" r="1818" b="1719"/>
          <a:stretch>
            <a:fillRect/>
          </a:stretch>
        </p:blipFill>
        <p:spPr>
          <a:xfrm>
            <a:off x="163136" y="1797000"/>
            <a:ext cx="8790859" cy="4544425"/>
          </a:xfrm>
          <a:prstGeom prst="rect">
            <a:avLst/>
          </a:prstGeom>
        </p:spPr>
      </p:pic>
    </p:spTree>
    <p:extLst>
      <p:ext uri="{BB962C8B-B14F-4D97-AF65-F5344CB8AC3E}">
        <p14:creationId xmlns:p14="http://schemas.microsoft.com/office/powerpoint/2010/main" val="2980622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C11B8-E233-A71F-2D92-E557FCFC1CA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595B9CB-194F-14A1-C2F3-F7A58A90C7B8}"/>
              </a:ext>
            </a:extLst>
          </p:cNvPr>
          <p:cNvSpPr txBox="1"/>
          <p:nvPr/>
        </p:nvSpPr>
        <p:spPr>
          <a:xfrm>
            <a:off x="927822" y="1684594"/>
            <a:ext cx="3482190" cy="11708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C01486B5-FCC4-7BA0-089F-69526408B710}"/>
              </a:ext>
            </a:extLst>
          </p:cNvPr>
          <p:cNvSpPr>
            <a:spLocks noGrp="1"/>
          </p:cNvSpPr>
          <p:nvPr>
            <p:ph type="title"/>
          </p:nvPr>
        </p:nvSpPr>
        <p:spPr>
          <a:xfrm>
            <a:off x="288000" y="216000"/>
            <a:ext cx="7886700" cy="818216"/>
          </a:xfrm>
        </p:spPr>
        <p:txBody>
          <a:bodyPr/>
          <a:lstStyle/>
          <a:p>
            <a:r>
              <a:rPr lang="en-US" dirty="0"/>
              <a:t>Let’s investigate</a:t>
            </a:r>
          </a:p>
        </p:txBody>
      </p:sp>
      <p:pic>
        <p:nvPicPr>
          <p:cNvPr id="4" name="Graphic 3">
            <a:extLst>
              <a:ext uri="{FF2B5EF4-FFF2-40B4-BE49-F238E27FC236}">
                <a16:creationId xmlns:a16="http://schemas.microsoft.com/office/drawing/2014/main" id="{D16EBD98-9659-B2C0-D37D-74ED8035F73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28089476-B2E2-76E3-9B5E-7B896CEA6811}"/>
              </a:ext>
            </a:extLst>
          </p:cNvPr>
          <p:cNvSpPr txBox="1"/>
          <p:nvPr/>
        </p:nvSpPr>
        <p:spPr>
          <a:xfrm>
            <a:off x="1488988" y="1736907"/>
            <a:ext cx="2984335" cy="1269578"/>
          </a:xfrm>
          <a:prstGeom prst="rect">
            <a:avLst/>
          </a:prstGeom>
          <a:noFill/>
        </p:spPr>
        <p:txBody>
          <a:bodyPr wrap="square">
            <a:spAutoFit/>
          </a:bodyPr>
          <a:lstStyle/>
          <a:p>
            <a:pPr lvl="0"/>
            <a:r>
              <a:rPr lang="en-AU" sz="2400" b="1" dirty="0">
                <a:latin typeface="VAG Rounded Std Thin" panose="020F0502020204020204" pitchFamily="34" charset="77"/>
              </a:rPr>
              <a:t>1. </a:t>
            </a:r>
            <a:r>
              <a:rPr lang="en-AU" b="1" dirty="0">
                <a:latin typeface="VAG Rounded Std Light" panose="020F0502020204020204" pitchFamily="34" charset="0"/>
                <a:cs typeface="Calibri" panose="020F0502020204030204" pitchFamily="34" charset="0"/>
              </a:rPr>
              <a:t>Make </a:t>
            </a:r>
            <a:r>
              <a:rPr lang="en-AU" dirty="0">
                <a:latin typeface="VAG Rounded Std Light" panose="020F0502020204020204" pitchFamily="34" charset="0"/>
                <a:cs typeface="Calibri" panose="020F0502020204030204" pitchFamily="34" charset="0"/>
              </a:rPr>
              <a:t>your grassy heads following the instructions on the infographic. </a:t>
            </a:r>
            <a:endParaRPr lang="en-US" dirty="0"/>
          </a:p>
          <a:p>
            <a:pPr lvl="0">
              <a:lnSpc>
                <a:spcPct val="100000"/>
              </a:lnSpc>
            </a:pPr>
            <a:endParaRPr lang="en-US" sz="1650" dirty="0">
              <a:latin typeface="VAG Rounded Std Light" panose="020F0502020204020204" pitchFamily="34" charset="77"/>
            </a:endParaRPr>
          </a:p>
        </p:txBody>
      </p:sp>
      <p:sp>
        <p:nvSpPr>
          <p:cNvPr id="12" name="TextBox 11">
            <a:extLst>
              <a:ext uri="{FF2B5EF4-FFF2-40B4-BE49-F238E27FC236}">
                <a16:creationId xmlns:a16="http://schemas.microsoft.com/office/drawing/2014/main" id="{CAAA26CC-91BE-1D29-DB74-24CA49642919}"/>
              </a:ext>
            </a:extLst>
          </p:cNvPr>
          <p:cNvSpPr txBox="1"/>
          <p:nvPr/>
        </p:nvSpPr>
        <p:spPr>
          <a:xfrm>
            <a:off x="927821" y="3073660"/>
            <a:ext cx="3482191" cy="119108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0693DFC2-96D1-980A-1B12-C854A234A7EE}"/>
              </a:ext>
            </a:extLst>
          </p:cNvPr>
          <p:cNvSpPr txBox="1"/>
          <p:nvPr/>
        </p:nvSpPr>
        <p:spPr>
          <a:xfrm>
            <a:off x="1509049" y="3080585"/>
            <a:ext cx="2778746" cy="1015663"/>
          </a:xfrm>
          <a:prstGeom prst="rect">
            <a:avLst/>
          </a:prstGeom>
          <a:noFill/>
        </p:spPr>
        <p:txBody>
          <a:bodyPr wrap="square">
            <a:spAutoFit/>
          </a:bodyPr>
          <a:lstStyle/>
          <a:p>
            <a:pPr lvl="0"/>
            <a:r>
              <a:rPr lang="en-AU" sz="2400" b="1" dirty="0">
                <a:latin typeface="VAG Rounded Std Thin" panose="020F0502020204020204" pitchFamily="34" charset="77"/>
              </a:rPr>
              <a:t>2. </a:t>
            </a:r>
            <a:r>
              <a:rPr lang="en-AU" b="1" dirty="0">
                <a:latin typeface="VAG Rounded Std Light" panose="020F0502020204020204" pitchFamily="34" charset="0"/>
                <a:cs typeface="Calibri" panose="020F0502020204030204" pitchFamily="34" charset="0"/>
              </a:rPr>
              <a:t>Keep</a:t>
            </a:r>
            <a:r>
              <a:rPr lang="en-AU" dirty="0">
                <a:latin typeface="VAG Rounded Std Light" panose="020F0502020204020204" pitchFamily="34" charset="0"/>
                <a:cs typeface="Calibri" panose="020F0502020204030204" pitchFamily="34" charset="0"/>
              </a:rPr>
              <a:t> your constants and variables consistent to ensure accurate results. </a:t>
            </a:r>
            <a:endParaRPr lang="en-US" dirty="0"/>
          </a:p>
        </p:txBody>
      </p:sp>
      <p:sp>
        <p:nvSpPr>
          <p:cNvPr id="23" name="TextBox 22">
            <a:extLst>
              <a:ext uri="{FF2B5EF4-FFF2-40B4-BE49-F238E27FC236}">
                <a16:creationId xmlns:a16="http://schemas.microsoft.com/office/drawing/2014/main" id="{7B8636C8-4E77-F9C2-2C99-7D44B4EB1F8D}"/>
              </a:ext>
            </a:extLst>
          </p:cNvPr>
          <p:cNvSpPr txBox="1"/>
          <p:nvPr/>
        </p:nvSpPr>
        <p:spPr>
          <a:xfrm>
            <a:off x="927821" y="4504574"/>
            <a:ext cx="3482192" cy="126957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C86DF063-F783-ED11-B6EF-66A93754C10E}"/>
              </a:ext>
            </a:extLst>
          </p:cNvPr>
          <p:cNvSpPr txBox="1"/>
          <p:nvPr/>
        </p:nvSpPr>
        <p:spPr>
          <a:xfrm>
            <a:off x="1509049" y="4568827"/>
            <a:ext cx="2772069" cy="1015663"/>
          </a:xfrm>
          <a:prstGeom prst="rect">
            <a:avLst/>
          </a:prstGeom>
          <a:noFill/>
        </p:spPr>
        <p:txBody>
          <a:bodyPr wrap="square">
            <a:spAutoFit/>
          </a:bodyPr>
          <a:lstStyle/>
          <a:p>
            <a:r>
              <a:rPr lang="en-AU" sz="2400" b="1" dirty="0">
                <a:latin typeface="VAG Rounded Std Thin" panose="020F0502020204020204" pitchFamily="34" charset="77"/>
              </a:rPr>
              <a:t>3. </a:t>
            </a:r>
            <a:r>
              <a:rPr lang="en-AU" dirty="0">
                <a:latin typeface="VAG Rounded Std Light" panose="020F0502020204020204" pitchFamily="34" charset="0"/>
                <a:cs typeface="Calibri" panose="020F0502020204030204" pitchFamily="34" charset="0"/>
              </a:rPr>
              <a:t>Clearly </a:t>
            </a:r>
            <a:r>
              <a:rPr lang="en-AU" b="1" dirty="0">
                <a:latin typeface="VAG Rounded Std Light" panose="020F0502020204020204" pitchFamily="34" charset="0"/>
                <a:cs typeface="Calibri" panose="020F0502020204030204" pitchFamily="34" charset="0"/>
              </a:rPr>
              <a:t>label </a:t>
            </a:r>
            <a:r>
              <a:rPr lang="en-AU" dirty="0">
                <a:latin typeface="VAG Rounded Std Light" panose="020F0502020204020204" pitchFamily="34" charset="0"/>
                <a:cs typeface="Calibri" panose="020F0502020204030204" pitchFamily="34" charset="0"/>
              </a:rPr>
              <a:t>each head with the variables being tested. </a:t>
            </a:r>
            <a:endParaRPr lang="en-US" dirty="0"/>
          </a:p>
        </p:txBody>
      </p:sp>
      <p:sp>
        <p:nvSpPr>
          <p:cNvPr id="32" name="TextBox 31">
            <a:extLst>
              <a:ext uri="{FF2B5EF4-FFF2-40B4-BE49-F238E27FC236}">
                <a16:creationId xmlns:a16="http://schemas.microsoft.com/office/drawing/2014/main" id="{D43AE803-D949-6D00-53F7-5650357EBF64}"/>
              </a:ext>
            </a:extLst>
          </p:cNvPr>
          <p:cNvSpPr txBox="1"/>
          <p:nvPr/>
        </p:nvSpPr>
        <p:spPr>
          <a:xfrm>
            <a:off x="5075376" y="3215937"/>
            <a:ext cx="3693392" cy="104881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3" name="TextBox 32">
            <a:extLst>
              <a:ext uri="{FF2B5EF4-FFF2-40B4-BE49-F238E27FC236}">
                <a16:creationId xmlns:a16="http://schemas.microsoft.com/office/drawing/2014/main" id="{41E1BB35-17DB-5FCF-746E-A28707BAFCD4}"/>
              </a:ext>
            </a:extLst>
          </p:cNvPr>
          <p:cNvSpPr txBox="1"/>
          <p:nvPr/>
        </p:nvSpPr>
        <p:spPr>
          <a:xfrm>
            <a:off x="5635637" y="3233184"/>
            <a:ext cx="2954336" cy="1261884"/>
          </a:xfrm>
          <a:prstGeom prst="rect">
            <a:avLst/>
          </a:prstGeom>
          <a:noFill/>
        </p:spPr>
        <p:txBody>
          <a:bodyPr wrap="square">
            <a:spAutoFit/>
          </a:bodyPr>
          <a:lstStyle/>
          <a:p>
            <a:r>
              <a:rPr lang="en-AU" sz="2400" b="1" dirty="0">
                <a:latin typeface="VAG Rounded Std Thin" panose="020F0502020204020204" pitchFamily="34" charset="77"/>
              </a:rPr>
              <a:t>5. </a:t>
            </a:r>
            <a:r>
              <a:rPr lang="en-AU" b="1" dirty="0">
                <a:latin typeface="VAG Rounded Std Light" panose="020F0502020204020204" pitchFamily="34" charset="0"/>
                <a:cs typeface="Calibri" panose="020F0502020204030204" pitchFamily="34" charset="0"/>
              </a:rPr>
              <a:t>Check</a:t>
            </a:r>
            <a:r>
              <a:rPr lang="en-AU" dirty="0">
                <a:latin typeface="VAG Rounded Std Light" panose="020F0502020204020204" pitchFamily="34" charset="0"/>
                <a:cs typeface="Calibri" panose="020F0502020204030204" pitchFamily="34" charset="0"/>
              </a:rPr>
              <a:t> the grassy heads regularly and record your observations.</a:t>
            </a:r>
            <a:endParaRPr lang="en-US" dirty="0"/>
          </a:p>
          <a:p>
            <a:endParaRPr lang="en-US" sz="1600" dirty="0"/>
          </a:p>
        </p:txBody>
      </p:sp>
      <p:sp>
        <p:nvSpPr>
          <p:cNvPr id="36" name="TextBox 35">
            <a:extLst>
              <a:ext uri="{FF2B5EF4-FFF2-40B4-BE49-F238E27FC236}">
                <a16:creationId xmlns:a16="http://schemas.microsoft.com/office/drawing/2014/main" id="{74D67689-18C8-E0EF-8F37-163FFA212B38}"/>
              </a:ext>
            </a:extLst>
          </p:cNvPr>
          <p:cNvSpPr txBox="1"/>
          <p:nvPr/>
        </p:nvSpPr>
        <p:spPr>
          <a:xfrm>
            <a:off x="5075375" y="1677824"/>
            <a:ext cx="3693393" cy="132787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7" name="TextBox 36">
            <a:extLst>
              <a:ext uri="{FF2B5EF4-FFF2-40B4-BE49-F238E27FC236}">
                <a16:creationId xmlns:a16="http://schemas.microsoft.com/office/drawing/2014/main" id="{44CE52F2-29DE-8D03-9980-5E479FDE8695}"/>
              </a:ext>
            </a:extLst>
          </p:cNvPr>
          <p:cNvSpPr txBox="1"/>
          <p:nvPr/>
        </p:nvSpPr>
        <p:spPr>
          <a:xfrm>
            <a:off x="5572643" y="1677824"/>
            <a:ext cx="2954336" cy="1538883"/>
          </a:xfrm>
          <a:prstGeom prst="rect">
            <a:avLst/>
          </a:prstGeom>
          <a:noFill/>
        </p:spPr>
        <p:txBody>
          <a:bodyPr wrap="square">
            <a:spAutoFit/>
          </a:bodyPr>
          <a:lstStyle/>
          <a:p>
            <a:r>
              <a:rPr lang="en-AU" sz="2400" b="1" dirty="0">
                <a:latin typeface="VAG Rounded Std Thin" panose="020F0502020204020204" pitchFamily="34" charset="77"/>
              </a:rPr>
              <a:t>4. </a:t>
            </a:r>
            <a:r>
              <a:rPr lang="en-AU" dirty="0">
                <a:latin typeface="VAG Rounded Std Light" panose="020F0502020204020204" pitchFamily="34" charset="0"/>
                <a:cs typeface="Calibri" panose="020F0502020204030204" pitchFamily="34" charset="0"/>
              </a:rPr>
              <a:t>The beneficial microbes in worm leachate can be harmed by light, so </a:t>
            </a:r>
            <a:r>
              <a:rPr lang="en-AU" b="1" dirty="0">
                <a:latin typeface="VAG Rounded Std Light" panose="020F0502020204020204" pitchFamily="34" charset="0"/>
                <a:cs typeface="Calibri" panose="020F0502020204030204" pitchFamily="34" charset="0"/>
              </a:rPr>
              <a:t>wrap</a:t>
            </a:r>
            <a:r>
              <a:rPr lang="en-AU" dirty="0">
                <a:latin typeface="VAG Rounded Std Light" panose="020F0502020204020204" pitchFamily="34" charset="0"/>
                <a:cs typeface="Calibri" panose="020F0502020204030204" pitchFamily="34" charset="0"/>
              </a:rPr>
              <a:t> the jar with newspaper if using.</a:t>
            </a:r>
            <a:endParaRPr lang="en-US" dirty="0"/>
          </a:p>
          <a:p>
            <a:endParaRPr lang="en-US" sz="1600" dirty="0"/>
          </a:p>
        </p:txBody>
      </p:sp>
      <p:pic>
        <p:nvPicPr>
          <p:cNvPr id="14" name="Picture 13">
            <a:extLst>
              <a:ext uri="{FF2B5EF4-FFF2-40B4-BE49-F238E27FC236}">
                <a16:creationId xmlns:a16="http://schemas.microsoft.com/office/drawing/2014/main" id="{A4E3DB4A-591A-FC9B-4862-9918BA3F2790}"/>
              </a:ext>
            </a:extLst>
          </p:cNvPr>
          <p:cNvPicPr>
            <a:picLocks noChangeAspect="1"/>
          </p:cNvPicPr>
          <p:nvPr/>
        </p:nvPicPr>
        <p:blipFill>
          <a:blip r:embed="rId5"/>
          <a:stretch>
            <a:fillRect/>
          </a:stretch>
        </p:blipFill>
        <p:spPr>
          <a:xfrm>
            <a:off x="4574392" y="3157038"/>
            <a:ext cx="939800" cy="876300"/>
          </a:xfrm>
          <a:prstGeom prst="rect">
            <a:avLst/>
          </a:prstGeom>
        </p:spPr>
      </p:pic>
      <p:pic>
        <p:nvPicPr>
          <p:cNvPr id="18" name="Picture 17">
            <a:extLst>
              <a:ext uri="{FF2B5EF4-FFF2-40B4-BE49-F238E27FC236}">
                <a16:creationId xmlns:a16="http://schemas.microsoft.com/office/drawing/2014/main" id="{CCA09B4A-4A8F-90C6-116D-86CA4D9D81F0}"/>
              </a:ext>
            </a:extLst>
          </p:cNvPr>
          <p:cNvPicPr>
            <a:picLocks noChangeAspect="1"/>
          </p:cNvPicPr>
          <p:nvPr/>
        </p:nvPicPr>
        <p:blipFill>
          <a:blip r:embed="rId6"/>
          <a:stretch>
            <a:fillRect/>
          </a:stretch>
        </p:blipFill>
        <p:spPr>
          <a:xfrm>
            <a:off x="370296" y="4415056"/>
            <a:ext cx="939800" cy="876300"/>
          </a:xfrm>
          <a:prstGeom prst="rect">
            <a:avLst/>
          </a:prstGeom>
        </p:spPr>
      </p:pic>
      <p:sp>
        <p:nvSpPr>
          <p:cNvPr id="5" name="TextBox 4">
            <a:extLst>
              <a:ext uri="{FF2B5EF4-FFF2-40B4-BE49-F238E27FC236}">
                <a16:creationId xmlns:a16="http://schemas.microsoft.com/office/drawing/2014/main" id="{1AB12B2C-968D-C803-B6A9-B5553E642655}"/>
              </a:ext>
            </a:extLst>
          </p:cNvPr>
          <p:cNvSpPr txBox="1"/>
          <p:nvPr/>
        </p:nvSpPr>
        <p:spPr>
          <a:xfrm>
            <a:off x="4619541" y="4497744"/>
            <a:ext cx="4019488" cy="1323439"/>
          </a:xfrm>
          <a:prstGeom prst="rect">
            <a:avLst/>
          </a:prstGeom>
          <a:noFill/>
        </p:spPr>
        <p:txBody>
          <a:bodyPr wrap="square">
            <a:spAutoFit/>
          </a:bodyPr>
          <a:lstStyle/>
          <a:p>
            <a:pPr lvl="0"/>
            <a:r>
              <a:rPr lang="en-AU" sz="1600" b="1" dirty="0">
                <a:solidFill>
                  <a:srgbClr val="3AAD49"/>
                </a:solidFill>
                <a:latin typeface="VAG Rounded Std Light" panose="020F0502020204020204" pitchFamily="34" charset="0"/>
              </a:rPr>
              <a:t>Consider:</a:t>
            </a:r>
          </a:p>
          <a:p>
            <a:pPr marL="285750" lvl="0" indent="-285750">
              <a:buFont typeface="Arial" panose="020B0604020202020204" pitchFamily="34" charset="0"/>
              <a:buChar char="•"/>
            </a:pPr>
            <a:r>
              <a:rPr lang="en-AU" sz="1600" dirty="0">
                <a:latin typeface="VAG Rounded Std Light" panose="020F0502020204020204" pitchFamily="34" charset="0"/>
              </a:rPr>
              <a:t>What is the most effective way to collect data from this investigation?</a:t>
            </a:r>
          </a:p>
          <a:p>
            <a:pPr marL="285750" indent="-285750">
              <a:buFont typeface="Arial" panose="020B0604020202020204" pitchFamily="34" charset="0"/>
              <a:buChar char="•"/>
            </a:pPr>
            <a:r>
              <a:rPr lang="en-AU" sz="1600" dirty="0">
                <a:latin typeface="VAG Rounded Std Light" panose="020F0502020204020204" pitchFamily="34" charset="0"/>
              </a:rPr>
              <a:t>What results can we measure?</a:t>
            </a:r>
          </a:p>
          <a:p>
            <a:pPr marL="285750" lvl="0" indent="-285750">
              <a:buFont typeface="Arial" panose="020B0604020202020204" pitchFamily="34" charset="0"/>
              <a:buChar char="•"/>
            </a:pPr>
            <a:r>
              <a:rPr lang="en-AU" sz="1600" dirty="0">
                <a:latin typeface="VAG Rounded Std Light" panose="020F0502020204020204" pitchFamily="34" charset="0"/>
              </a:rPr>
              <a:t>How often should we measure? </a:t>
            </a:r>
          </a:p>
        </p:txBody>
      </p:sp>
      <p:pic>
        <p:nvPicPr>
          <p:cNvPr id="9" name="Picture 8">
            <a:extLst>
              <a:ext uri="{FF2B5EF4-FFF2-40B4-BE49-F238E27FC236}">
                <a16:creationId xmlns:a16="http://schemas.microsoft.com/office/drawing/2014/main" id="{BB188B4A-0E62-652B-F7B7-FAF606B809C6}"/>
              </a:ext>
            </a:extLst>
          </p:cNvPr>
          <p:cNvPicPr>
            <a:picLocks noChangeAspect="1"/>
          </p:cNvPicPr>
          <p:nvPr/>
        </p:nvPicPr>
        <p:blipFill>
          <a:blip r:embed="rId7"/>
          <a:stretch>
            <a:fillRect/>
          </a:stretch>
        </p:blipFill>
        <p:spPr>
          <a:xfrm>
            <a:off x="370296" y="3011574"/>
            <a:ext cx="939800" cy="876300"/>
          </a:xfrm>
          <a:prstGeom prst="rect">
            <a:avLst/>
          </a:prstGeom>
        </p:spPr>
      </p:pic>
      <p:pic>
        <p:nvPicPr>
          <p:cNvPr id="20" name="Picture 19">
            <a:extLst>
              <a:ext uri="{FF2B5EF4-FFF2-40B4-BE49-F238E27FC236}">
                <a16:creationId xmlns:a16="http://schemas.microsoft.com/office/drawing/2014/main" id="{3CA50723-A62E-36FF-8FE9-373F56C057FD}"/>
              </a:ext>
            </a:extLst>
          </p:cNvPr>
          <p:cNvPicPr>
            <a:picLocks noChangeAspect="1"/>
          </p:cNvPicPr>
          <p:nvPr/>
        </p:nvPicPr>
        <p:blipFill>
          <a:blip r:embed="rId8"/>
          <a:stretch>
            <a:fillRect/>
          </a:stretch>
        </p:blipFill>
        <p:spPr>
          <a:xfrm>
            <a:off x="4569532" y="1626498"/>
            <a:ext cx="939800" cy="876300"/>
          </a:xfrm>
          <a:prstGeom prst="rect">
            <a:avLst/>
          </a:prstGeom>
        </p:spPr>
      </p:pic>
      <p:pic>
        <p:nvPicPr>
          <p:cNvPr id="21" name="Picture 20">
            <a:extLst>
              <a:ext uri="{FF2B5EF4-FFF2-40B4-BE49-F238E27FC236}">
                <a16:creationId xmlns:a16="http://schemas.microsoft.com/office/drawing/2014/main" id="{99F710CE-1CC2-990F-CB1F-64AC0EA6FE45}"/>
              </a:ext>
            </a:extLst>
          </p:cNvPr>
          <p:cNvPicPr>
            <a:picLocks noChangeAspect="1"/>
          </p:cNvPicPr>
          <p:nvPr/>
        </p:nvPicPr>
        <p:blipFill>
          <a:blip r:embed="rId9"/>
          <a:stretch>
            <a:fillRect/>
          </a:stretch>
        </p:blipFill>
        <p:spPr>
          <a:xfrm>
            <a:off x="370296" y="1629657"/>
            <a:ext cx="939800" cy="876300"/>
          </a:xfrm>
          <a:prstGeom prst="rect">
            <a:avLst/>
          </a:prstGeom>
        </p:spPr>
      </p:pic>
      <p:pic>
        <p:nvPicPr>
          <p:cNvPr id="22" name="Picture 21" descr="A glass of water and a bag in a glass&#10;&#10;AI-generated content may be incorrect.">
            <a:extLst>
              <a:ext uri="{FF2B5EF4-FFF2-40B4-BE49-F238E27FC236}">
                <a16:creationId xmlns:a16="http://schemas.microsoft.com/office/drawing/2014/main" id="{10DFFD94-467A-ED59-0FB1-B43D1052316B}"/>
              </a:ext>
            </a:extLst>
          </p:cNvPr>
          <p:cNvPicPr>
            <a:picLocks noChangeAspect="1"/>
          </p:cNvPicPr>
          <p:nvPr/>
        </p:nvPicPr>
        <p:blipFill>
          <a:blip r:embed="rId10"/>
          <a:srcRect l="50000" r="6454"/>
          <a:stretch>
            <a:fillRect/>
          </a:stretch>
        </p:blipFill>
        <p:spPr>
          <a:xfrm>
            <a:off x="7845243" y="5048546"/>
            <a:ext cx="1097359" cy="1809454"/>
          </a:xfrm>
          <a:prstGeom prst="rect">
            <a:avLst/>
          </a:prstGeom>
        </p:spPr>
      </p:pic>
      <p:sp>
        <p:nvSpPr>
          <p:cNvPr id="41" name="TextBox 40">
            <a:extLst>
              <a:ext uri="{FF2B5EF4-FFF2-40B4-BE49-F238E27FC236}">
                <a16:creationId xmlns:a16="http://schemas.microsoft.com/office/drawing/2014/main" id="{F3D15381-9328-9434-73A8-B6CFF10288C9}"/>
              </a:ext>
            </a:extLst>
          </p:cNvPr>
          <p:cNvSpPr txBox="1"/>
          <p:nvPr/>
        </p:nvSpPr>
        <p:spPr>
          <a:xfrm>
            <a:off x="3460388" y="6089987"/>
            <a:ext cx="4350498" cy="43756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lnSpc>
                <a:spcPct val="115000"/>
              </a:lnSpc>
              <a:spcBef>
                <a:spcPts val="1200"/>
              </a:spcBef>
              <a:spcAft>
                <a:spcPts val="1200"/>
              </a:spcAft>
              <a:buClr>
                <a:schemeClr val="dk1"/>
              </a:buClr>
              <a:buSzPts val="1100"/>
            </a:pPr>
            <a:r>
              <a:rPr lang="en-AU" b="1" dirty="0">
                <a:solidFill>
                  <a:schemeClr val="bg1"/>
                </a:solidFill>
                <a:latin typeface="VAG Rounded Std Thin" panose="020F0502020204020204" pitchFamily="34" charset="77"/>
                <a:ea typeface="Calibri"/>
                <a:cs typeface="Calibri"/>
                <a:sym typeface="Calibri"/>
              </a:rPr>
              <a:t>Let’s predict what we think will happen?</a:t>
            </a:r>
          </a:p>
        </p:txBody>
      </p:sp>
    </p:spTree>
    <p:extLst>
      <p:ext uri="{BB962C8B-B14F-4D97-AF65-F5344CB8AC3E}">
        <p14:creationId xmlns:p14="http://schemas.microsoft.com/office/powerpoint/2010/main" val="17943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03F9-13AF-41A0-350B-3BEAAF1EEE7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96FC7563-5DA9-DF95-E346-873B159A915B}"/>
              </a:ext>
            </a:extLst>
          </p:cNvPr>
          <p:cNvSpPr/>
          <p:nvPr/>
        </p:nvSpPr>
        <p:spPr>
          <a:xfrm>
            <a:off x="0" y="5462008"/>
            <a:ext cx="9144000" cy="1418127"/>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60233A-D88D-B969-0A3A-3F6AB1DE65DA}"/>
              </a:ext>
            </a:extLst>
          </p:cNvPr>
          <p:cNvSpPr txBox="1"/>
          <p:nvPr/>
        </p:nvSpPr>
        <p:spPr>
          <a:xfrm>
            <a:off x="803049" y="1515263"/>
            <a:ext cx="3450212" cy="97795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DBD642EE-A0FB-85AE-A495-10E7010FF446}"/>
              </a:ext>
            </a:extLst>
          </p:cNvPr>
          <p:cNvSpPr>
            <a:spLocks noGrp="1"/>
          </p:cNvSpPr>
          <p:nvPr>
            <p:ph type="title"/>
          </p:nvPr>
        </p:nvSpPr>
        <p:spPr>
          <a:xfrm>
            <a:off x="288000" y="216000"/>
            <a:ext cx="7886700" cy="818216"/>
          </a:xfrm>
        </p:spPr>
        <p:txBody>
          <a:bodyPr/>
          <a:lstStyle/>
          <a:p>
            <a:r>
              <a:rPr lang="en-US" dirty="0"/>
              <a:t>Let’s record</a:t>
            </a:r>
          </a:p>
        </p:txBody>
      </p:sp>
      <p:pic>
        <p:nvPicPr>
          <p:cNvPr id="4" name="Graphic 3">
            <a:extLst>
              <a:ext uri="{FF2B5EF4-FFF2-40B4-BE49-F238E27FC236}">
                <a16:creationId xmlns:a16="http://schemas.microsoft.com/office/drawing/2014/main" id="{6BE104C7-ADFC-A7AC-5346-8C96FAC8AE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EC25BCC6-78D3-6AC7-5DA1-2BA507F1E058}"/>
              </a:ext>
            </a:extLst>
          </p:cNvPr>
          <p:cNvSpPr txBox="1"/>
          <p:nvPr/>
        </p:nvSpPr>
        <p:spPr>
          <a:xfrm>
            <a:off x="1409859" y="1581800"/>
            <a:ext cx="2638058" cy="830997"/>
          </a:xfrm>
          <a:prstGeom prst="rect">
            <a:avLst/>
          </a:prstGeom>
          <a:noFill/>
        </p:spPr>
        <p:txBody>
          <a:bodyPr wrap="square">
            <a:spAutoFit/>
          </a:bodyPr>
          <a:lstStyle/>
          <a:p>
            <a:pPr lvl="0">
              <a:lnSpc>
                <a:spcPct val="100000"/>
              </a:lnSpc>
            </a:pPr>
            <a:r>
              <a:rPr lang="en-AU" sz="1600" b="1" dirty="0">
                <a:solidFill>
                  <a:prstClr val="black"/>
                </a:solidFill>
                <a:latin typeface="VAG Rounded Std Light" panose="020F0502020204020204" pitchFamily="34" charset="0"/>
              </a:rPr>
              <a:t>Record</a:t>
            </a:r>
            <a:r>
              <a:rPr lang="en-AU" sz="1600" dirty="0">
                <a:solidFill>
                  <a:prstClr val="black"/>
                </a:solidFill>
                <a:latin typeface="VAG Rounded Std Light" panose="020F0502020204020204" pitchFamily="34" charset="0"/>
              </a:rPr>
              <a:t> the height and colour of the grass at regular intervals as it grows.</a:t>
            </a:r>
          </a:p>
        </p:txBody>
      </p:sp>
      <p:sp>
        <p:nvSpPr>
          <p:cNvPr id="13" name="TextBox 12">
            <a:extLst>
              <a:ext uri="{FF2B5EF4-FFF2-40B4-BE49-F238E27FC236}">
                <a16:creationId xmlns:a16="http://schemas.microsoft.com/office/drawing/2014/main" id="{ABFB1518-65E9-54A3-4723-1240D13C09BB}"/>
              </a:ext>
            </a:extLst>
          </p:cNvPr>
          <p:cNvSpPr txBox="1"/>
          <p:nvPr/>
        </p:nvSpPr>
        <p:spPr>
          <a:xfrm>
            <a:off x="990002" y="2653628"/>
            <a:ext cx="3255299" cy="102322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D18ACF79-39C6-0DFD-0957-5D15F5772920}"/>
              </a:ext>
            </a:extLst>
          </p:cNvPr>
          <p:cNvSpPr txBox="1"/>
          <p:nvPr/>
        </p:nvSpPr>
        <p:spPr>
          <a:xfrm>
            <a:off x="1431692" y="2738119"/>
            <a:ext cx="2848015" cy="830997"/>
          </a:xfrm>
          <a:prstGeom prst="rect">
            <a:avLst/>
          </a:prstGeom>
          <a:noFill/>
        </p:spPr>
        <p:txBody>
          <a:bodyPr wrap="square">
            <a:spAutoFit/>
          </a:bodyPr>
          <a:lstStyle/>
          <a:p>
            <a:r>
              <a:rPr lang="en-AU" sz="1600" b="1" dirty="0">
                <a:latin typeface="VAG Rounded Std Light" panose="020F0502020204020204" pitchFamily="34" charset="0"/>
              </a:rPr>
              <a:t>Create</a:t>
            </a:r>
            <a:r>
              <a:rPr lang="en-AU" sz="1600" dirty="0">
                <a:latin typeface="VAG Rounded Std Light" panose="020F0502020204020204" pitchFamily="34" charset="0"/>
              </a:rPr>
              <a:t> a scientific report of your findings, including your table, graphs and conclusions. </a:t>
            </a:r>
            <a:endParaRPr lang="en-US" sz="1600" dirty="0">
              <a:latin typeface="VAG Rounded Std Light" panose="020F0502020204020204" pitchFamily="34" charset="0"/>
            </a:endParaRPr>
          </a:p>
        </p:txBody>
      </p:sp>
      <p:sp>
        <p:nvSpPr>
          <p:cNvPr id="18" name="TextBox 17">
            <a:extLst>
              <a:ext uri="{FF2B5EF4-FFF2-40B4-BE49-F238E27FC236}">
                <a16:creationId xmlns:a16="http://schemas.microsoft.com/office/drawing/2014/main" id="{EF61A5EF-DBEB-D46E-9889-C7C19C97FBA5}"/>
              </a:ext>
            </a:extLst>
          </p:cNvPr>
          <p:cNvSpPr txBox="1"/>
          <p:nvPr/>
        </p:nvSpPr>
        <p:spPr>
          <a:xfrm>
            <a:off x="824924" y="3824548"/>
            <a:ext cx="3420377" cy="150837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E09662A8-E58D-D630-831E-4BB08C707C2E}"/>
              </a:ext>
            </a:extLst>
          </p:cNvPr>
          <p:cNvSpPr txBox="1"/>
          <p:nvPr/>
        </p:nvSpPr>
        <p:spPr>
          <a:xfrm>
            <a:off x="1388536" y="3940294"/>
            <a:ext cx="2579960" cy="1323439"/>
          </a:xfrm>
          <a:prstGeom prst="rect">
            <a:avLst/>
          </a:prstGeom>
          <a:noFill/>
        </p:spPr>
        <p:txBody>
          <a:bodyPr wrap="square">
            <a:spAutoFit/>
          </a:bodyPr>
          <a:lstStyle/>
          <a:p>
            <a:r>
              <a:rPr lang="en-AU" sz="1600" b="1" dirty="0">
                <a:latin typeface="VAG Rounded Std Light" panose="020F0502020204020204" pitchFamily="34" charset="0"/>
              </a:rPr>
              <a:t>Analyse</a:t>
            </a:r>
            <a:r>
              <a:rPr lang="en-AU" sz="1600" dirty="0">
                <a:latin typeface="VAG Rounded Std Light" panose="020F0502020204020204" pitchFamily="34" charset="0"/>
              </a:rPr>
              <a:t> your findings and compare with other groups to determine what the results show. Find the similarities and differences. </a:t>
            </a:r>
            <a:endParaRPr lang="en-AU" sz="1600" dirty="0"/>
          </a:p>
        </p:txBody>
      </p:sp>
      <p:sp>
        <p:nvSpPr>
          <p:cNvPr id="26" name="TextBox 25">
            <a:extLst>
              <a:ext uri="{FF2B5EF4-FFF2-40B4-BE49-F238E27FC236}">
                <a16:creationId xmlns:a16="http://schemas.microsoft.com/office/drawing/2014/main" id="{DED7E7D4-A68F-11D2-E24F-D71246CB7684}"/>
              </a:ext>
            </a:extLst>
          </p:cNvPr>
          <p:cNvSpPr txBox="1"/>
          <p:nvPr/>
        </p:nvSpPr>
        <p:spPr>
          <a:xfrm>
            <a:off x="1315511" y="5530578"/>
            <a:ext cx="7785957" cy="1292662"/>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cs typeface="Calibri" panose="020F0502020204030204" pitchFamily="34" charset="0"/>
              </a:rPr>
              <a:t>Use a digital device to take photos of the changes to the grassy heads and use these to create a visual record of any changes. </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cs typeface="Calibri" panose="020F0502020204030204" pitchFamily="34" charset="0"/>
              </a:rPr>
              <a:t>Record your measurements and observations digitally through text, audio or video. </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cs typeface="Calibri" panose="020F0502020204030204" pitchFamily="34" charset="0"/>
              </a:rPr>
              <a:t>Combine these elements to complete a digital scientific report. </a:t>
            </a:r>
          </a:p>
        </p:txBody>
      </p:sp>
      <p:sp>
        <p:nvSpPr>
          <p:cNvPr id="5" name="TextBox 4">
            <a:extLst>
              <a:ext uri="{FF2B5EF4-FFF2-40B4-BE49-F238E27FC236}">
                <a16:creationId xmlns:a16="http://schemas.microsoft.com/office/drawing/2014/main" id="{E5821ECE-438B-F780-4DDA-4C0DF5EAEB6E}"/>
              </a:ext>
            </a:extLst>
          </p:cNvPr>
          <p:cNvSpPr txBox="1"/>
          <p:nvPr/>
        </p:nvSpPr>
        <p:spPr>
          <a:xfrm>
            <a:off x="4890740" y="1487305"/>
            <a:ext cx="2432118" cy="128437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91C77011-29AE-8B41-A544-5FAAB7AB3929}"/>
              </a:ext>
            </a:extLst>
          </p:cNvPr>
          <p:cNvSpPr txBox="1"/>
          <p:nvPr/>
        </p:nvSpPr>
        <p:spPr>
          <a:xfrm>
            <a:off x="5463495" y="1585708"/>
            <a:ext cx="1960649" cy="1077218"/>
          </a:xfrm>
          <a:prstGeom prst="rect">
            <a:avLst/>
          </a:prstGeom>
          <a:noFill/>
        </p:spPr>
        <p:txBody>
          <a:bodyPr wrap="square">
            <a:spAutoFit/>
          </a:bodyPr>
          <a:lstStyle/>
          <a:p>
            <a:pPr lvl="0">
              <a:lnSpc>
                <a:spcPct val="100000"/>
              </a:lnSpc>
            </a:pPr>
            <a:r>
              <a:rPr lang="en-AU" sz="1600" b="1" dirty="0">
                <a:latin typeface="VAG Rounded Std Light" panose="020F0502020204020204" pitchFamily="34" charset="0"/>
              </a:rPr>
              <a:t>Draw a conclusion </a:t>
            </a:r>
            <a:r>
              <a:rPr lang="en-AU" sz="1600" dirty="0">
                <a:latin typeface="VAG Rounded Std Light" panose="020F0502020204020204" pitchFamily="34" charset="0"/>
              </a:rPr>
              <a:t>to answer your investigation question.</a:t>
            </a:r>
          </a:p>
        </p:txBody>
      </p:sp>
      <p:pic>
        <p:nvPicPr>
          <p:cNvPr id="3" name="Picture 2">
            <a:extLst>
              <a:ext uri="{FF2B5EF4-FFF2-40B4-BE49-F238E27FC236}">
                <a16:creationId xmlns:a16="http://schemas.microsoft.com/office/drawing/2014/main" id="{1884A8F7-4A2A-A584-404F-3D1BFA9477CC}"/>
              </a:ext>
            </a:extLst>
          </p:cNvPr>
          <p:cNvPicPr>
            <a:picLocks noChangeAspect="1"/>
          </p:cNvPicPr>
          <p:nvPr/>
        </p:nvPicPr>
        <p:blipFill>
          <a:blip r:embed="rId5"/>
          <a:stretch>
            <a:fillRect/>
          </a:stretch>
        </p:blipFill>
        <p:spPr>
          <a:xfrm>
            <a:off x="394010" y="5645744"/>
            <a:ext cx="753471" cy="687542"/>
          </a:xfrm>
          <a:prstGeom prst="rect">
            <a:avLst/>
          </a:prstGeom>
        </p:spPr>
      </p:pic>
      <p:pic>
        <p:nvPicPr>
          <p:cNvPr id="16" name="Picture 15" descr="A chart with text and numbers&#10;&#10;AI-generated content may be incorrect.">
            <a:extLst>
              <a:ext uri="{FF2B5EF4-FFF2-40B4-BE49-F238E27FC236}">
                <a16:creationId xmlns:a16="http://schemas.microsoft.com/office/drawing/2014/main" id="{2521CB5F-860A-4069-E544-045EB3ADB485}"/>
              </a:ext>
            </a:extLst>
          </p:cNvPr>
          <p:cNvPicPr>
            <a:picLocks noChangeAspect="1"/>
          </p:cNvPicPr>
          <p:nvPr/>
        </p:nvPicPr>
        <p:blipFill>
          <a:blip r:embed="rId6"/>
          <a:stretch>
            <a:fillRect/>
          </a:stretch>
        </p:blipFill>
        <p:spPr>
          <a:xfrm>
            <a:off x="7415708" y="1502591"/>
            <a:ext cx="1356024" cy="1920744"/>
          </a:xfrm>
          <a:prstGeom prst="rect">
            <a:avLst/>
          </a:prstGeom>
        </p:spPr>
      </p:pic>
      <p:pic>
        <p:nvPicPr>
          <p:cNvPr id="17" name="Picture 16" descr="A screenshot of a cell phone&#10;&#10;AI-generated content may be incorrect.">
            <a:extLst>
              <a:ext uri="{FF2B5EF4-FFF2-40B4-BE49-F238E27FC236}">
                <a16:creationId xmlns:a16="http://schemas.microsoft.com/office/drawing/2014/main" id="{66693288-B0B0-0B61-854F-2E72353DF72F}"/>
              </a:ext>
            </a:extLst>
          </p:cNvPr>
          <p:cNvPicPr>
            <a:picLocks noChangeAspect="1"/>
          </p:cNvPicPr>
          <p:nvPr/>
        </p:nvPicPr>
        <p:blipFill>
          <a:blip r:embed="rId7"/>
          <a:stretch>
            <a:fillRect/>
          </a:stretch>
        </p:blipFill>
        <p:spPr>
          <a:xfrm>
            <a:off x="7412222" y="3456346"/>
            <a:ext cx="1359510" cy="1920745"/>
          </a:xfrm>
          <a:prstGeom prst="rect">
            <a:avLst/>
          </a:prstGeom>
        </p:spPr>
      </p:pic>
      <p:sp>
        <p:nvSpPr>
          <p:cNvPr id="22" name="TextBox 21">
            <a:extLst>
              <a:ext uri="{FF2B5EF4-FFF2-40B4-BE49-F238E27FC236}">
                <a16:creationId xmlns:a16="http://schemas.microsoft.com/office/drawing/2014/main" id="{7B04563A-15FF-B62A-2CE2-5BC79B04F8C7}"/>
              </a:ext>
            </a:extLst>
          </p:cNvPr>
          <p:cNvSpPr txBox="1"/>
          <p:nvPr/>
        </p:nvSpPr>
        <p:spPr>
          <a:xfrm>
            <a:off x="4890740" y="2941201"/>
            <a:ext cx="2432118" cy="101738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3" name="TextBox 22">
            <a:extLst>
              <a:ext uri="{FF2B5EF4-FFF2-40B4-BE49-F238E27FC236}">
                <a16:creationId xmlns:a16="http://schemas.microsoft.com/office/drawing/2014/main" id="{54D95AC9-15AC-CE2D-10D1-B0BA38531E25}"/>
              </a:ext>
            </a:extLst>
          </p:cNvPr>
          <p:cNvSpPr txBox="1"/>
          <p:nvPr/>
        </p:nvSpPr>
        <p:spPr>
          <a:xfrm>
            <a:off x="5463495" y="3039604"/>
            <a:ext cx="1767922" cy="830997"/>
          </a:xfrm>
          <a:prstGeom prst="rect">
            <a:avLst/>
          </a:prstGeom>
          <a:noFill/>
        </p:spPr>
        <p:txBody>
          <a:bodyPr wrap="square">
            <a:spAutoFit/>
          </a:bodyPr>
          <a:lstStyle/>
          <a:p>
            <a:pPr lvl="0">
              <a:lnSpc>
                <a:spcPct val="100000"/>
              </a:lnSpc>
            </a:pPr>
            <a:r>
              <a:rPr lang="en-AU" sz="1600" b="1" dirty="0">
                <a:latin typeface="VAG Rounded Std Light" panose="020F0502020204020204" pitchFamily="34" charset="0"/>
              </a:rPr>
              <a:t>Discuss</a:t>
            </a:r>
            <a:r>
              <a:rPr lang="en-AU" sz="1600" dirty="0">
                <a:latin typeface="VAG Rounded Std Light" panose="020F0502020204020204" pitchFamily="34" charset="0"/>
              </a:rPr>
              <a:t> your findings and conclusion. </a:t>
            </a:r>
            <a:endParaRPr lang="en-US" sz="1600" dirty="0">
              <a:latin typeface="VAG Rounded Std Light" panose="020F0502020204020204" pitchFamily="34" charset="0"/>
            </a:endParaRPr>
          </a:p>
        </p:txBody>
      </p:sp>
      <p:pic>
        <p:nvPicPr>
          <p:cNvPr id="25" name="Picture 24">
            <a:extLst>
              <a:ext uri="{FF2B5EF4-FFF2-40B4-BE49-F238E27FC236}">
                <a16:creationId xmlns:a16="http://schemas.microsoft.com/office/drawing/2014/main" id="{EA28551C-6431-1207-6E1A-E8DEF37B8FF0}"/>
              </a:ext>
            </a:extLst>
          </p:cNvPr>
          <p:cNvPicPr>
            <a:picLocks noChangeAspect="1"/>
          </p:cNvPicPr>
          <p:nvPr/>
        </p:nvPicPr>
        <p:blipFill>
          <a:blip r:embed="rId8"/>
          <a:stretch>
            <a:fillRect/>
          </a:stretch>
        </p:blipFill>
        <p:spPr>
          <a:xfrm>
            <a:off x="381991" y="1423383"/>
            <a:ext cx="939800" cy="876300"/>
          </a:xfrm>
          <a:prstGeom prst="rect">
            <a:avLst/>
          </a:prstGeom>
        </p:spPr>
      </p:pic>
      <p:pic>
        <p:nvPicPr>
          <p:cNvPr id="27" name="Picture 26">
            <a:extLst>
              <a:ext uri="{FF2B5EF4-FFF2-40B4-BE49-F238E27FC236}">
                <a16:creationId xmlns:a16="http://schemas.microsoft.com/office/drawing/2014/main" id="{5D4D1A3E-CC1A-ABCA-E3D5-58E4D169DF49}"/>
              </a:ext>
            </a:extLst>
          </p:cNvPr>
          <p:cNvPicPr>
            <a:picLocks noChangeAspect="1"/>
          </p:cNvPicPr>
          <p:nvPr/>
        </p:nvPicPr>
        <p:blipFill>
          <a:blip r:embed="rId9"/>
          <a:stretch>
            <a:fillRect/>
          </a:stretch>
        </p:blipFill>
        <p:spPr>
          <a:xfrm>
            <a:off x="4419745" y="1421955"/>
            <a:ext cx="939800" cy="876300"/>
          </a:xfrm>
          <a:prstGeom prst="rect">
            <a:avLst/>
          </a:prstGeom>
        </p:spPr>
      </p:pic>
      <p:pic>
        <p:nvPicPr>
          <p:cNvPr id="29" name="Picture 28">
            <a:extLst>
              <a:ext uri="{FF2B5EF4-FFF2-40B4-BE49-F238E27FC236}">
                <a16:creationId xmlns:a16="http://schemas.microsoft.com/office/drawing/2014/main" id="{070AC9EC-7C1F-9ED4-8177-221C63963911}"/>
              </a:ext>
            </a:extLst>
          </p:cNvPr>
          <p:cNvPicPr>
            <a:picLocks noChangeAspect="1"/>
          </p:cNvPicPr>
          <p:nvPr/>
        </p:nvPicPr>
        <p:blipFill>
          <a:blip r:embed="rId10"/>
          <a:stretch>
            <a:fillRect/>
          </a:stretch>
        </p:blipFill>
        <p:spPr>
          <a:xfrm>
            <a:off x="4419062" y="2857386"/>
            <a:ext cx="939800" cy="876300"/>
          </a:xfrm>
          <a:prstGeom prst="rect">
            <a:avLst/>
          </a:prstGeom>
        </p:spPr>
      </p:pic>
      <p:pic>
        <p:nvPicPr>
          <p:cNvPr id="30" name="Picture 29">
            <a:extLst>
              <a:ext uri="{FF2B5EF4-FFF2-40B4-BE49-F238E27FC236}">
                <a16:creationId xmlns:a16="http://schemas.microsoft.com/office/drawing/2014/main" id="{3B27B519-9464-3875-9B21-F37BF2D2F81C}"/>
              </a:ext>
            </a:extLst>
          </p:cNvPr>
          <p:cNvPicPr>
            <a:picLocks noChangeAspect="1"/>
          </p:cNvPicPr>
          <p:nvPr/>
        </p:nvPicPr>
        <p:blipFill>
          <a:blip r:embed="rId11"/>
          <a:stretch>
            <a:fillRect/>
          </a:stretch>
        </p:blipFill>
        <p:spPr>
          <a:xfrm>
            <a:off x="375711" y="3742830"/>
            <a:ext cx="939800" cy="876300"/>
          </a:xfrm>
          <a:prstGeom prst="rect">
            <a:avLst/>
          </a:prstGeom>
        </p:spPr>
      </p:pic>
      <p:pic>
        <p:nvPicPr>
          <p:cNvPr id="32" name="Picture 31">
            <a:extLst>
              <a:ext uri="{FF2B5EF4-FFF2-40B4-BE49-F238E27FC236}">
                <a16:creationId xmlns:a16="http://schemas.microsoft.com/office/drawing/2014/main" id="{98BBA299-2CCA-3A5C-024F-E4561A7229FF}"/>
              </a:ext>
            </a:extLst>
          </p:cNvPr>
          <p:cNvPicPr>
            <a:picLocks noChangeAspect="1"/>
          </p:cNvPicPr>
          <p:nvPr/>
        </p:nvPicPr>
        <p:blipFill>
          <a:blip r:embed="rId12"/>
          <a:stretch>
            <a:fillRect/>
          </a:stretch>
        </p:blipFill>
        <p:spPr>
          <a:xfrm>
            <a:off x="372268" y="2590887"/>
            <a:ext cx="939800" cy="876300"/>
          </a:xfrm>
          <a:prstGeom prst="rect">
            <a:avLst/>
          </a:prstGeom>
        </p:spPr>
      </p:pic>
    </p:spTree>
    <p:extLst>
      <p:ext uri="{BB962C8B-B14F-4D97-AF65-F5344CB8AC3E}">
        <p14:creationId xmlns:p14="http://schemas.microsoft.com/office/powerpoint/2010/main" val="39283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0519-12B4-BB64-41EF-8C0C5067730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BE9E3F8-8B71-509D-50BD-5ABE2F64D0E5}"/>
              </a:ext>
            </a:extLst>
          </p:cNvPr>
          <p:cNvSpPr txBox="1"/>
          <p:nvPr/>
        </p:nvSpPr>
        <p:spPr>
          <a:xfrm>
            <a:off x="362905" y="4552574"/>
            <a:ext cx="1980000" cy="176316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4903C421-723C-3BEA-D8BC-57E637AFD59D}"/>
              </a:ext>
            </a:extLst>
          </p:cNvPr>
          <p:cNvSpPr txBox="1"/>
          <p:nvPr/>
        </p:nvSpPr>
        <p:spPr>
          <a:xfrm>
            <a:off x="4681865" y="4561468"/>
            <a:ext cx="1980000" cy="176316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6D700906-913E-E58C-686A-34EEC94F49E7}"/>
              </a:ext>
            </a:extLst>
          </p:cNvPr>
          <p:cNvSpPr txBox="1"/>
          <p:nvPr/>
        </p:nvSpPr>
        <p:spPr>
          <a:xfrm>
            <a:off x="6841345" y="4552574"/>
            <a:ext cx="1980000" cy="177205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2FCC5E18-FA83-0FDA-E0BB-3D2645C80BCF}"/>
              </a:ext>
            </a:extLst>
          </p:cNvPr>
          <p:cNvSpPr txBox="1"/>
          <p:nvPr/>
        </p:nvSpPr>
        <p:spPr>
          <a:xfrm>
            <a:off x="2522385" y="4552575"/>
            <a:ext cx="1980000" cy="176316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8" name="TextBox 7">
            <a:extLst>
              <a:ext uri="{FF2B5EF4-FFF2-40B4-BE49-F238E27FC236}">
                <a16:creationId xmlns:a16="http://schemas.microsoft.com/office/drawing/2014/main" id="{0FE7627A-C1D7-E219-0AC3-A516EEFB9194}"/>
              </a:ext>
            </a:extLst>
          </p:cNvPr>
          <p:cNvSpPr txBox="1"/>
          <p:nvPr/>
        </p:nvSpPr>
        <p:spPr>
          <a:xfrm>
            <a:off x="352745" y="2231866"/>
            <a:ext cx="1980000" cy="176316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76E140E3-02C9-1A5D-41AA-CF22F7033A2A}"/>
              </a:ext>
            </a:extLst>
          </p:cNvPr>
          <p:cNvSpPr>
            <a:spLocks noGrp="1"/>
          </p:cNvSpPr>
          <p:nvPr>
            <p:ph type="title"/>
          </p:nvPr>
        </p:nvSpPr>
        <p:spPr>
          <a:xfrm>
            <a:off x="288000" y="216000"/>
            <a:ext cx="7886700" cy="818216"/>
          </a:xfrm>
        </p:spPr>
        <p:txBody>
          <a:bodyPr/>
          <a:lstStyle/>
          <a:p>
            <a:r>
              <a:rPr lang="en-US" dirty="0"/>
              <a:t>Let’s discuss</a:t>
            </a:r>
          </a:p>
        </p:txBody>
      </p:sp>
      <p:pic>
        <p:nvPicPr>
          <p:cNvPr id="4" name="Graphic 3">
            <a:extLst>
              <a:ext uri="{FF2B5EF4-FFF2-40B4-BE49-F238E27FC236}">
                <a16:creationId xmlns:a16="http://schemas.microsoft.com/office/drawing/2014/main" id="{31BE8B2F-9EE2-B1D8-FC87-8AC65F4B3B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62CF440D-31C3-2A35-3D77-1BC96B77B30A}"/>
              </a:ext>
            </a:extLst>
          </p:cNvPr>
          <p:cNvSpPr txBox="1"/>
          <p:nvPr/>
        </p:nvSpPr>
        <p:spPr>
          <a:xfrm>
            <a:off x="431275" y="2836938"/>
            <a:ext cx="1818149" cy="954107"/>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Which stocking head grew ‘hair’ the fastest? Why do you think this is?</a:t>
            </a:r>
          </a:p>
        </p:txBody>
      </p:sp>
      <p:sp>
        <p:nvSpPr>
          <p:cNvPr id="25" name="TextBox 24">
            <a:extLst>
              <a:ext uri="{FF2B5EF4-FFF2-40B4-BE49-F238E27FC236}">
                <a16:creationId xmlns:a16="http://schemas.microsoft.com/office/drawing/2014/main" id="{D9C2A1E0-2CAC-D0FE-28EA-EE7131F0919C}"/>
              </a:ext>
            </a:extLst>
          </p:cNvPr>
          <p:cNvSpPr txBox="1"/>
          <p:nvPr/>
        </p:nvSpPr>
        <p:spPr>
          <a:xfrm>
            <a:off x="6871778" y="5155367"/>
            <a:ext cx="1922135" cy="954107"/>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If you had your own garden, would you use worm leachate or castings on it? Why?</a:t>
            </a:r>
          </a:p>
        </p:txBody>
      </p:sp>
      <p:sp>
        <p:nvSpPr>
          <p:cNvPr id="23" name="TextBox 22">
            <a:extLst>
              <a:ext uri="{FF2B5EF4-FFF2-40B4-BE49-F238E27FC236}">
                <a16:creationId xmlns:a16="http://schemas.microsoft.com/office/drawing/2014/main" id="{6D1D197F-D306-E668-FCCF-7E5820332FCA}"/>
              </a:ext>
            </a:extLst>
          </p:cNvPr>
          <p:cNvSpPr txBox="1"/>
          <p:nvPr/>
        </p:nvSpPr>
        <p:spPr>
          <a:xfrm>
            <a:off x="4671705" y="2240760"/>
            <a:ext cx="1980000" cy="175426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3244283B-0B68-96D6-1B22-8DBF3D28715B}"/>
              </a:ext>
            </a:extLst>
          </p:cNvPr>
          <p:cNvSpPr txBox="1"/>
          <p:nvPr/>
        </p:nvSpPr>
        <p:spPr>
          <a:xfrm>
            <a:off x="4685364" y="2836938"/>
            <a:ext cx="1966341" cy="954107"/>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What does this tell us about the effect of worm leachate and castings on plants?</a:t>
            </a:r>
          </a:p>
        </p:txBody>
      </p:sp>
      <p:sp>
        <p:nvSpPr>
          <p:cNvPr id="29" name="TextBox 28">
            <a:extLst>
              <a:ext uri="{FF2B5EF4-FFF2-40B4-BE49-F238E27FC236}">
                <a16:creationId xmlns:a16="http://schemas.microsoft.com/office/drawing/2014/main" id="{129DBD21-E4AC-08EB-3C82-3D14549860CB}"/>
              </a:ext>
            </a:extLst>
          </p:cNvPr>
          <p:cNvSpPr txBox="1"/>
          <p:nvPr/>
        </p:nvSpPr>
        <p:spPr>
          <a:xfrm>
            <a:off x="6831185" y="2231866"/>
            <a:ext cx="1980000" cy="1763163"/>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0" name="TextBox 29">
            <a:extLst>
              <a:ext uri="{FF2B5EF4-FFF2-40B4-BE49-F238E27FC236}">
                <a16:creationId xmlns:a16="http://schemas.microsoft.com/office/drawing/2014/main" id="{EAFCDD68-A471-F577-E23A-E5C798F1CA2B}"/>
              </a:ext>
            </a:extLst>
          </p:cNvPr>
          <p:cNvSpPr txBox="1"/>
          <p:nvPr/>
        </p:nvSpPr>
        <p:spPr>
          <a:xfrm>
            <a:off x="6856205" y="2782074"/>
            <a:ext cx="1980000" cy="1169551"/>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Do you think this was a fair experiment to test the effect of worm leachate and castings on plant growth?</a:t>
            </a:r>
          </a:p>
        </p:txBody>
      </p:sp>
      <p:sp>
        <p:nvSpPr>
          <p:cNvPr id="33" name="TextBox 32">
            <a:extLst>
              <a:ext uri="{FF2B5EF4-FFF2-40B4-BE49-F238E27FC236}">
                <a16:creationId xmlns:a16="http://schemas.microsoft.com/office/drawing/2014/main" id="{295F9A59-DCA1-0488-2563-E9CA72613921}"/>
              </a:ext>
            </a:extLst>
          </p:cNvPr>
          <p:cNvSpPr txBox="1"/>
          <p:nvPr/>
        </p:nvSpPr>
        <p:spPr>
          <a:xfrm>
            <a:off x="2656752" y="5155367"/>
            <a:ext cx="1704936"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Why are worms beneficial to have in a garden?</a:t>
            </a:r>
          </a:p>
        </p:txBody>
      </p:sp>
      <p:sp>
        <p:nvSpPr>
          <p:cNvPr id="35" name="TextBox 34">
            <a:extLst>
              <a:ext uri="{FF2B5EF4-FFF2-40B4-BE49-F238E27FC236}">
                <a16:creationId xmlns:a16="http://schemas.microsoft.com/office/drawing/2014/main" id="{4DA101C7-6BCC-6C16-2F87-8FF3C32571B5}"/>
              </a:ext>
            </a:extLst>
          </p:cNvPr>
          <p:cNvSpPr txBox="1"/>
          <p:nvPr/>
        </p:nvSpPr>
        <p:spPr>
          <a:xfrm>
            <a:off x="4732666" y="5155367"/>
            <a:ext cx="1884533"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What could we do with worm leachate and castings at school? </a:t>
            </a:r>
          </a:p>
        </p:txBody>
      </p:sp>
      <p:sp>
        <p:nvSpPr>
          <p:cNvPr id="37" name="TextBox 36">
            <a:extLst>
              <a:ext uri="{FF2B5EF4-FFF2-40B4-BE49-F238E27FC236}">
                <a16:creationId xmlns:a16="http://schemas.microsoft.com/office/drawing/2014/main" id="{EEF1016F-DE32-1569-03E9-E8E5AAE4744A}"/>
              </a:ext>
            </a:extLst>
          </p:cNvPr>
          <p:cNvSpPr txBox="1"/>
          <p:nvPr/>
        </p:nvSpPr>
        <p:spPr>
          <a:xfrm>
            <a:off x="408188" y="5155367"/>
            <a:ext cx="1888446"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How could you improve your experiment? </a:t>
            </a:r>
          </a:p>
        </p:txBody>
      </p:sp>
      <p:sp>
        <p:nvSpPr>
          <p:cNvPr id="5" name="TextBox 4">
            <a:extLst>
              <a:ext uri="{FF2B5EF4-FFF2-40B4-BE49-F238E27FC236}">
                <a16:creationId xmlns:a16="http://schemas.microsoft.com/office/drawing/2014/main" id="{E63EB72D-7608-430A-71C1-0B368D797467}"/>
              </a:ext>
            </a:extLst>
          </p:cNvPr>
          <p:cNvSpPr txBox="1"/>
          <p:nvPr/>
        </p:nvSpPr>
        <p:spPr>
          <a:xfrm>
            <a:off x="2512225" y="2231866"/>
            <a:ext cx="1980000" cy="1763163"/>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571CAD78-F705-642B-72EC-9C3F030766F6}"/>
              </a:ext>
            </a:extLst>
          </p:cNvPr>
          <p:cNvSpPr txBox="1"/>
          <p:nvPr/>
        </p:nvSpPr>
        <p:spPr>
          <a:xfrm>
            <a:off x="2627885" y="2836938"/>
            <a:ext cx="1773148" cy="954107"/>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Did your findings match your predictions? Why/why not?</a:t>
            </a:r>
          </a:p>
        </p:txBody>
      </p:sp>
      <p:pic>
        <p:nvPicPr>
          <p:cNvPr id="13" name="Picture 12">
            <a:extLst>
              <a:ext uri="{FF2B5EF4-FFF2-40B4-BE49-F238E27FC236}">
                <a16:creationId xmlns:a16="http://schemas.microsoft.com/office/drawing/2014/main" id="{1B592440-3E9D-05E0-EBA3-52B2BF5A1A9E}"/>
              </a:ext>
            </a:extLst>
          </p:cNvPr>
          <p:cNvPicPr>
            <a:picLocks noChangeAspect="1"/>
          </p:cNvPicPr>
          <p:nvPr/>
        </p:nvPicPr>
        <p:blipFill>
          <a:blip r:embed="rId5"/>
          <a:stretch>
            <a:fillRect/>
          </a:stretch>
        </p:blipFill>
        <p:spPr>
          <a:xfrm>
            <a:off x="3065381" y="1894037"/>
            <a:ext cx="939800" cy="876300"/>
          </a:xfrm>
          <a:prstGeom prst="rect">
            <a:avLst/>
          </a:prstGeom>
        </p:spPr>
      </p:pic>
      <p:pic>
        <p:nvPicPr>
          <p:cNvPr id="14" name="Picture 13">
            <a:extLst>
              <a:ext uri="{FF2B5EF4-FFF2-40B4-BE49-F238E27FC236}">
                <a16:creationId xmlns:a16="http://schemas.microsoft.com/office/drawing/2014/main" id="{14575818-9107-0AD0-02C3-41FDD4998EB2}"/>
              </a:ext>
            </a:extLst>
          </p:cNvPr>
          <p:cNvPicPr>
            <a:picLocks noChangeAspect="1"/>
          </p:cNvPicPr>
          <p:nvPr/>
        </p:nvPicPr>
        <p:blipFill>
          <a:blip r:embed="rId6"/>
          <a:stretch>
            <a:fillRect/>
          </a:stretch>
        </p:blipFill>
        <p:spPr>
          <a:xfrm>
            <a:off x="930469" y="1894496"/>
            <a:ext cx="939800" cy="876300"/>
          </a:xfrm>
          <a:prstGeom prst="rect">
            <a:avLst/>
          </a:prstGeom>
        </p:spPr>
      </p:pic>
      <p:pic>
        <p:nvPicPr>
          <p:cNvPr id="19" name="Picture 18">
            <a:extLst>
              <a:ext uri="{FF2B5EF4-FFF2-40B4-BE49-F238E27FC236}">
                <a16:creationId xmlns:a16="http://schemas.microsoft.com/office/drawing/2014/main" id="{EE9726BE-CFA3-4181-1468-4DD79C4FE421}"/>
              </a:ext>
            </a:extLst>
          </p:cNvPr>
          <p:cNvPicPr>
            <a:picLocks noChangeAspect="1"/>
          </p:cNvPicPr>
          <p:nvPr/>
        </p:nvPicPr>
        <p:blipFill>
          <a:blip r:embed="rId7"/>
          <a:stretch>
            <a:fillRect/>
          </a:stretch>
        </p:blipFill>
        <p:spPr>
          <a:xfrm>
            <a:off x="7390974" y="4180103"/>
            <a:ext cx="939800" cy="876300"/>
          </a:xfrm>
          <a:prstGeom prst="rect">
            <a:avLst/>
          </a:prstGeom>
        </p:spPr>
      </p:pic>
      <p:pic>
        <p:nvPicPr>
          <p:cNvPr id="20" name="Picture 19">
            <a:extLst>
              <a:ext uri="{FF2B5EF4-FFF2-40B4-BE49-F238E27FC236}">
                <a16:creationId xmlns:a16="http://schemas.microsoft.com/office/drawing/2014/main" id="{6DBC3177-3B37-295F-5D1B-130BE07AE587}"/>
              </a:ext>
            </a:extLst>
          </p:cNvPr>
          <p:cNvPicPr>
            <a:picLocks noChangeAspect="1"/>
          </p:cNvPicPr>
          <p:nvPr/>
        </p:nvPicPr>
        <p:blipFill>
          <a:blip r:embed="rId8"/>
          <a:stretch>
            <a:fillRect/>
          </a:stretch>
        </p:blipFill>
        <p:spPr>
          <a:xfrm>
            <a:off x="5224115" y="1891154"/>
            <a:ext cx="939800" cy="876300"/>
          </a:xfrm>
          <a:prstGeom prst="rect">
            <a:avLst/>
          </a:prstGeom>
        </p:spPr>
      </p:pic>
      <p:pic>
        <p:nvPicPr>
          <p:cNvPr id="32" name="Picture 31">
            <a:extLst>
              <a:ext uri="{FF2B5EF4-FFF2-40B4-BE49-F238E27FC236}">
                <a16:creationId xmlns:a16="http://schemas.microsoft.com/office/drawing/2014/main" id="{6A373C32-D429-95E6-F342-16AFB97CAC6A}"/>
              </a:ext>
            </a:extLst>
          </p:cNvPr>
          <p:cNvPicPr>
            <a:picLocks noChangeAspect="1"/>
          </p:cNvPicPr>
          <p:nvPr/>
        </p:nvPicPr>
        <p:blipFill>
          <a:blip r:embed="rId9"/>
          <a:stretch>
            <a:fillRect/>
          </a:stretch>
        </p:blipFill>
        <p:spPr>
          <a:xfrm>
            <a:off x="3065381" y="4187450"/>
            <a:ext cx="939800" cy="876300"/>
          </a:xfrm>
          <a:prstGeom prst="rect">
            <a:avLst/>
          </a:prstGeom>
        </p:spPr>
      </p:pic>
      <p:pic>
        <p:nvPicPr>
          <p:cNvPr id="3" name="Picture 2">
            <a:extLst>
              <a:ext uri="{FF2B5EF4-FFF2-40B4-BE49-F238E27FC236}">
                <a16:creationId xmlns:a16="http://schemas.microsoft.com/office/drawing/2014/main" id="{FAA2ECAD-00F3-8063-3365-B9F40BCD4D93}"/>
              </a:ext>
            </a:extLst>
          </p:cNvPr>
          <p:cNvPicPr>
            <a:picLocks noChangeAspect="1"/>
          </p:cNvPicPr>
          <p:nvPr/>
        </p:nvPicPr>
        <p:blipFill>
          <a:blip r:embed="rId10"/>
          <a:stretch>
            <a:fillRect/>
          </a:stretch>
        </p:blipFill>
        <p:spPr>
          <a:xfrm>
            <a:off x="899268" y="4187450"/>
            <a:ext cx="939800" cy="876300"/>
          </a:xfrm>
          <a:prstGeom prst="rect">
            <a:avLst/>
          </a:prstGeom>
        </p:spPr>
      </p:pic>
      <p:pic>
        <p:nvPicPr>
          <p:cNvPr id="11" name="Picture 10">
            <a:extLst>
              <a:ext uri="{FF2B5EF4-FFF2-40B4-BE49-F238E27FC236}">
                <a16:creationId xmlns:a16="http://schemas.microsoft.com/office/drawing/2014/main" id="{40C2B80B-ADD7-7B10-693E-178243A58042}"/>
              </a:ext>
            </a:extLst>
          </p:cNvPr>
          <p:cNvPicPr>
            <a:picLocks noChangeAspect="1"/>
          </p:cNvPicPr>
          <p:nvPr/>
        </p:nvPicPr>
        <p:blipFill>
          <a:blip r:embed="rId11"/>
          <a:stretch>
            <a:fillRect/>
          </a:stretch>
        </p:blipFill>
        <p:spPr>
          <a:xfrm>
            <a:off x="7390974" y="1891154"/>
            <a:ext cx="939800" cy="876300"/>
          </a:xfrm>
          <a:prstGeom prst="rect">
            <a:avLst/>
          </a:prstGeom>
        </p:spPr>
      </p:pic>
      <p:pic>
        <p:nvPicPr>
          <p:cNvPr id="12" name="Picture 11">
            <a:extLst>
              <a:ext uri="{FF2B5EF4-FFF2-40B4-BE49-F238E27FC236}">
                <a16:creationId xmlns:a16="http://schemas.microsoft.com/office/drawing/2014/main" id="{9B11B890-0EF2-2383-60D3-A30551CC9C7C}"/>
              </a:ext>
            </a:extLst>
          </p:cNvPr>
          <p:cNvPicPr>
            <a:picLocks noChangeAspect="1"/>
          </p:cNvPicPr>
          <p:nvPr/>
        </p:nvPicPr>
        <p:blipFill>
          <a:blip r:embed="rId12"/>
          <a:stretch>
            <a:fillRect/>
          </a:stretch>
        </p:blipFill>
        <p:spPr>
          <a:xfrm>
            <a:off x="5224115" y="4187450"/>
            <a:ext cx="939800" cy="876300"/>
          </a:xfrm>
          <a:prstGeom prst="rect">
            <a:avLst/>
          </a:prstGeom>
        </p:spPr>
      </p:pic>
    </p:spTree>
    <p:extLst>
      <p:ext uri="{BB962C8B-B14F-4D97-AF65-F5344CB8AC3E}">
        <p14:creationId xmlns:p14="http://schemas.microsoft.com/office/powerpoint/2010/main" val="39933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2ADDE169-44D5-3A9D-60F9-A50D8F23A36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FCC186-65A1-D041-F4B3-C7C8DDA40C64}"/>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267646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0627-E2AE-BCD0-F3AD-16EC9B871C93}"/>
            </a:ext>
          </a:extLst>
        </p:cNvPr>
        <p:cNvGrpSpPr/>
        <p:nvPr/>
      </p:nvGrpSpPr>
      <p:grpSpPr>
        <a:xfrm>
          <a:off x="0" y="0"/>
          <a:ext cx="0" cy="0"/>
          <a:chOff x="0" y="0"/>
          <a:chExt cx="0" cy="0"/>
        </a:xfrm>
      </p:grpSpPr>
      <p:sp>
        <p:nvSpPr>
          <p:cNvPr id="31" name="Delay 30">
            <a:extLst>
              <a:ext uri="{FF2B5EF4-FFF2-40B4-BE49-F238E27FC236}">
                <a16:creationId xmlns:a16="http://schemas.microsoft.com/office/drawing/2014/main" id="{C9C0140D-B8BD-FEB6-8DAB-41C7277E8D69}"/>
              </a:ext>
            </a:extLst>
          </p:cNvPr>
          <p:cNvSpPr/>
          <p:nvPr/>
        </p:nvSpPr>
        <p:spPr>
          <a:xfrm rot="16200000">
            <a:off x="-1112115" y="3069496"/>
            <a:ext cx="4840693" cy="2160315"/>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693" h="2160315">
                <a:moveTo>
                  <a:pt x="0" y="0"/>
                </a:moveTo>
                <a:lnTo>
                  <a:pt x="3819382" y="1"/>
                </a:lnTo>
                <a:cubicBezTo>
                  <a:pt x="4383436" y="1"/>
                  <a:pt x="4840693" y="481557"/>
                  <a:pt x="4840693" y="1075587"/>
                </a:cubicBezTo>
                <a:cubicBezTo>
                  <a:pt x="4840693" y="1669617"/>
                  <a:pt x="4383436" y="2151173"/>
                  <a:pt x="3819382" y="2151173"/>
                </a:cubicBezTo>
                <a:lnTo>
                  <a:pt x="9148" y="2160315"/>
                </a:lnTo>
                <a:cubicBezTo>
                  <a:pt x="6100" y="1449354"/>
                  <a:pt x="3048" y="710961"/>
                  <a:pt x="0" y="0"/>
                </a:cubicBezTo>
                <a:close/>
              </a:path>
            </a:pathLst>
          </a:custGeom>
          <a:solidFill>
            <a:srgbClr val="FFD8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elay 30">
            <a:extLst>
              <a:ext uri="{FF2B5EF4-FFF2-40B4-BE49-F238E27FC236}">
                <a16:creationId xmlns:a16="http://schemas.microsoft.com/office/drawing/2014/main" id="{18E90DE4-4A98-F668-9E2E-8EBA3345310C}"/>
              </a:ext>
            </a:extLst>
          </p:cNvPr>
          <p:cNvSpPr/>
          <p:nvPr/>
        </p:nvSpPr>
        <p:spPr>
          <a:xfrm rot="16200000">
            <a:off x="1078167" y="3120081"/>
            <a:ext cx="4840693" cy="205914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693" h="2160315">
                <a:moveTo>
                  <a:pt x="0" y="0"/>
                </a:moveTo>
                <a:lnTo>
                  <a:pt x="3819382" y="1"/>
                </a:lnTo>
                <a:cubicBezTo>
                  <a:pt x="4383436" y="1"/>
                  <a:pt x="4840693" y="481557"/>
                  <a:pt x="4840693" y="1075587"/>
                </a:cubicBezTo>
                <a:cubicBezTo>
                  <a:pt x="4840693" y="1669617"/>
                  <a:pt x="4383436" y="2151173"/>
                  <a:pt x="3819382" y="2151173"/>
                </a:cubicBezTo>
                <a:lnTo>
                  <a:pt x="9148" y="2160315"/>
                </a:lnTo>
                <a:cubicBezTo>
                  <a:pt x="6100" y="1449354"/>
                  <a:pt x="3048" y="710961"/>
                  <a:pt x="0" y="0"/>
                </a:cubicBezTo>
                <a:close/>
              </a:path>
            </a:pathLst>
          </a:custGeom>
          <a:solidFill>
            <a:srgbClr val="FFD8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elay 30">
            <a:extLst>
              <a:ext uri="{FF2B5EF4-FFF2-40B4-BE49-F238E27FC236}">
                <a16:creationId xmlns:a16="http://schemas.microsoft.com/office/drawing/2014/main" id="{D8BA45ED-7160-7571-D766-C1F53AB808E1}"/>
              </a:ext>
            </a:extLst>
          </p:cNvPr>
          <p:cNvSpPr/>
          <p:nvPr/>
        </p:nvSpPr>
        <p:spPr>
          <a:xfrm rot="16200000">
            <a:off x="3249573" y="3096928"/>
            <a:ext cx="4840693" cy="2105451"/>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693" h="2160315">
                <a:moveTo>
                  <a:pt x="0" y="0"/>
                </a:moveTo>
                <a:lnTo>
                  <a:pt x="3819382" y="1"/>
                </a:lnTo>
                <a:cubicBezTo>
                  <a:pt x="4383436" y="1"/>
                  <a:pt x="4840693" y="481557"/>
                  <a:pt x="4840693" y="1075587"/>
                </a:cubicBezTo>
                <a:cubicBezTo>
                  <a:pt x="4840693" y="1669617"/>
                  <a:pt x="4383436" y="2151173"/>
                  <a:pt x="3819382" y="2151173"/>
                </a:cubicBezTo>
                <a:lnTo>
                  <a:pt x="9148" y="2160315"/>
                </a:lnTo>
                <a:cubicBezTo>
                  <a:pt x="6100" y="1449354"/>
                  <a:pt x="3048" y="710961"/>
                  <a:pt x="0" y="0"/>
                </a:cubicBezTo>
                <a:close/>
              </a:path>
            </a:pathLst>
          </a:custGeom>
          <a:solidFill>
            <a:srgbClr val="FFD8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Delay 30">
            <a:extLst>
              <a:ext uri="{FF2B5EF4-FFF2-40B4-BE49-F238E27FC236}">
                <a16:creationId xmlns:a16="http://schemas.microsoft.com/office/drawing/2014/main" id="{AD66DAD3-EC56-5613-2B9A-CDC626184687}"/>
              </a:ext>
            </a:extLst>
          </p:cNvPr>
          <p:cNvSpPr/>
          <p:nvPr/>
        </p:nvSpPr>
        <p:spPr>
          <a:xfrm rot="16200000">
            <a:off x="5448066" y="3083851"/>
            <a:ext cx="4840693" cy="2131604"/>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693" h="2160315">
                <a:moveTo>
                  <a:pt x="0" y="0"/>
                </a:moveTo>
                <a:lnTo>
                  <a:pt x="3819382" y="1"/>
                </a:lnTo>
                <a:cubicBezTo>
                  <a:pt x="4383436" y="1"/>
                  <a:pt x="4840693" y="481557"/>
                  <a:pt x="4840693" y="1075587"/>
                </a:cubicBezTo>
                <a:cubicBezTo>
                  <a:pt x="4840693" y="1669617"/>
                  <a:pt x="4383436" y="2151173"/>
                  <a:pt x="3819382" y="2151173"/>
                </a:cubicBezTo>
                <a:lnTo>
                  <a:pt x="9148" y="2160315"/>
                </a:lnTo>
                <a:cubicBezTo>
                  <a:pt x="6100" y="1449354"/>
                  <a:pt x="3048" y="710961"/>
                  <a:pt x="0" y="0"/>
                </a:cubicBezTo>
                <a:close/>
              </a:path>
            </a:pathLst>
          </a:cu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DC5BDC-ACBC-BB1F-AA61-D206536DF140}"/>
              </a:ext>
            </a:extLst>
          </p:cNvPr>
          <p:cNvSpPr>
            <a:spLocks noGrp="1"/>
          </p:cNvSpPr>
          <p:nvPr>
            <p:ph type="title" idx="4294967295"/>
          </p:nvPr>
        </p:nvSpPr>
        <p:spPr>
          <a:xfrm>
            <a:off x="288000" y="288000"/>
            <a:ext cx="7886700" cy="863600"/>
          </a:xfrm>
        </p:spPr>
        <p:txBody>
          <a:bodyPr anchor="t" anchorCtr="0"/>
          <a:lstStyle/>
          <a:p>
            <a:r>
              <a:rPr lang="en-US" dirty="0">
                <a:solidFill>
                  <a:schemeClr val="bg1"/>
                </a:solidFill>
              </a:rPr>
              <a:t>Let’s research</a:t>
            </a:r>
          </a:p>
        </p:txBody>
      </p:sp>
      <p:pic>
        <p:nvPicPr>
          <p:cNvPr id="4" name="Graphic 3">
            <a:extLst>
              <a:ext uri="{FF2B5EF4-FFF2-40B4-BE49-F238E27FC236}">
                <a16:creationId xmlns:a16="http://schemas.microsoft.com/office/drawing/2014/main" id="{DE4379AB-9F98-BDA0-5ACC-AA2B5A4EC65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7"/>
          </a:xfrm>
          <a:prstGeom prst="rect">
            <a:avLst/>
          </a:prstGeom>
        </p:spPr>
      </p:pic>
      <p:sp>
        <p:nvSpPr>
          <p:cNvPr id="9" name="Rounded Rectangle 4">
            <a:extLst>
              <a:ext uri="{FF2B5EF4-FFF2-40B4-BE49-F238E27FC236}">
                <a16:creationId xmlns:a16="http://schemas.microsoft.com/office/drawing/2014/main" id="{E4FDBC05-D865-9E8D-0B11-B9F00B9EBE88}"/>
              </a:ext>
            </a:extLst>
          </p:cNvPr>
          <p:cNvSpPr txBox="1"/>
          <p:nvPr/>
        </p:nvSpPr>
        <p:spPr>
          <a:xfrm>
            <a:off x="265758" y="3580073"/>
            <a:ext cx="2090718" cy="2619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1" indent="-180000" algn="l" defTabSz="666750">
              <a:spcBef>
                <a:spcPct val="0"/>
              </a:spcBef>
              <a:spcAft>
                <a:spcPts val="1200"/>
              </a:spcAft>
              <a:buFont typeface="Arial" panose="020B0604020202020204" pitchFamily="34" charset="0"/>
              <a:buChar char="•"/>
            </a:pPr>
            <a:r>
              <a:rPr lang="en-AU" sz="1450" kern="1200" dirty="0">
                <a:solidFill>
                  <a:schemeClr val="tx1"/>
                </a:solidFill>
                <a:latin typeface="VAG Rounded Std Light" panose="020F0502020204020204" pitchFamily="34" charset="0"/>
              </a:rPr>
              <a:t>What features and adaptations do worms have and how does this relate to what they need to survive in a worm farm?</a:t>
            </a:r>
          </a:p>
          <a:p>
            <a:pPr marL="180000" lvl="1" indent="-180000" algn="l" defTabSz="666750">
              <a:spcBef>
                <a:spcPct val="0"/>
              </a:spcBef>
              <a:spcAft>
                <a:spcPts val="1200"/>
              </a:spcAft>
              <a:buFont typeface="Arial" panose="020B0604020202020204" pitchFamily="34" charset="0"/>
              <a:buChar char="•"/>
            </a:pPr>
            <a:r>
              <a:rPr lang="en-AU" sz="1450" kern="1200" dirty="0">
                <a:solidFill>
                  <a:schemeClr val="tx1"/>
                </a:solidFill>
                <a:latin typeface="VAG Rounded Std Light" panose="020F0502020204020204" pitchFamily="34" charset="0"/>
              </a:rPr>
              <a:t>Where would be the best place to locate a worm farm?</a:t>
            </a:r>
          </a:p>
          <a:p>
            <a:pPr marL="180000" lvl="1" indent="-180000" algn="l" defTabSz="666750">
              <a:spcBef>
                <a:spcPct val="0"/>
              </a:spcBef>
              <a:spcAft>
                <a:spcPts val="1200"/>
              </a:spcAft>
              <a:buFont typeface="Arial" panose="020B0604020202020204" pitchFamily="34" charset="0"/>
              <a:buChar char="•"/>
            </a:pPr>
            <a:r>
              <a:rPr lang="en-AU" sz="1450" kern="1200" dirty="0">
                <a:solidFill>
                  <a:schemeClr val="tx1"/>
                </a:solidFill>
                <a:latin typeface="VAG Rounded Std Light" panose="020F0502020204020204" pitchFamily="34" charset="0"/>
              </a:rPr>
              <a:t>What can worms eat?</a:t>
            </a:r>
          </a:p>
        </p:txBody>
      </p:sp>
      <p:sp>
        <p:nvSpPr>
          <p:cNvPr id="35" name="Oval 34">
            <a:extLst>
              <a:ext uri="{FF2B5EF4-FFF2-40B4-BE49-F238E27FC236}">
                <a16:creationId xmlns:a16="http://schemas.microsoft.com/office/drawing/2014/main" id="{90031E4E-31DA-B68B-12ED-D66B83A06979}"/>
              </a:ext>
            </a:extLst>
          </p:cNvPr>
          <p:cNvSpPr/>
          <p:nvPr/>
        </p:nvSpPr>
        <p:spPr>
          <a:xfrm>
            <a:off x="338390" y="1494662"/>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90F246D-A455-756F-F853-8B7E3FF9EAC4}"/>
              </a:ext>
            </a:extLst>
          </p:cNvPr>
          <p:cNvSpPr txBox="1"/>
          <p:nvPr/>
        </p:nvSpPr>
        <p:spPr>
          <a:xfrm>
            <a:off x="526341" y="2032477"/>
            <a:ext cx="1558548" cy="1015663"/>
          </a:xfrm>
          <a:prstGeom prst="rect">
            <a:avLst/>
          </a:prstGeom>
          <a:noFill/>
        </p:spPr>
        <p:txBody>
          <a:bodyPr wrap="square">
            <a:spAutoFit/>
          </a:bodyPr>
          <a:lstStyle/>
          <a:p>
            <a:pPr lvl="0" algn="ctr"/>
            <a:r>
              <a:rPr lang="en-AU" sz="2000" b="1" dirty="0">
                <a:latin typeface="VAG Rounded Std Thin" panose="020F0502020204020204" pitchFamily="34" charset="77"/>
              </a:rPr>
              <a:t>What do worms need to survive? </a:t>
            </a:r>
          </a:p>
        </p:txBody>
      </p:sp>
      <p:sp>
        <p:nvSpPr>
          <p:cNvPr id="36" name="Oval 35">
            <a:extLst>
              <a:ext uri="{FF2B5EF4-FFF2-40B4-BE49-F238E27FC236}">
                <a16:creationId xmlns:a16="http://schemas.microsoft.com/office/drawing/2014/main" id="{8BAE7690-E3C9-BD97-C420-35AB81262420}"/>
              </a:ext>
            </a:extLst>
          </p:cNvPr>
          <p:cNvSpPr/>
          <p:nvPr/>
        </p:nvSpPr>
        <p:spPr>
          <a:xfrm>
            <a:off x="2514662" y="1494662"/>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7921AAFF-DE3C-1773-9E4D-70431D0A10C0}"/>
              </a:ext>
            </a:extLst>
          </p:cNvPr>
          <p:cNvSpPr txBox="1"/>
          <p:nvPr/>
        </p:nvSpPr>
        <p:spPr>
          <a:xfrm>
            <a:off x="2753565" y="2032477"/>
            <a:ext cx="1497824" cy="1015663"/>
          </a:xfrm>
          <a:prstGeom prst="rect">
            <a:avLst/>
          </a:prstGeom>
          <a:noFill/>
        </p:spPr>
        <p:txBody>
          <a:bodyPr wrap="square">
            <a:spAutoFit/>
          </a:bodyPr>
          <a:lstStyle/>
          <a:p>
            <a:pPr lvl="0" algn="ctr"/>
            <a:r>
              <a:rPr lang="en-AU" sz="2000" b="1" dirty="0">
                <a:latin typeface="VAG Rounded Std Thin" panose="020F0502020204020204" pitchFamily="34" charset="77"/>
              </a:rPr>
              <a:t>How many worms will we need?</a:t>
            </a:r>
          </a:p>
        </p:txBody>
      </p:sp>
      <p:sp>
        <p:nvSpPr>
          <p:cNvPr id="37" name="Oval 36">
            <a:extLst>
              <a:ext uri="{FF2B5EF4-FFF2-40B4-BE49-F238E27FC236}">
                <a16:creationId xmlns:a16="http://schemas.microsoft.com/office/drawing/2014/main" id="{48ACBC15-4A57-87A7-75AA-1318E2113529}"/>
              </a:ext>
            </a:extLst>
          </p:cNvPr>
          <p:cNvSpPr/>
          <p:nvPr/>
        </p:nvSpPr>
        <p:spPr>
          <a:xfrm>
            <a:off x="4700078" y="1494662"/>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2933965-E545-EE49-D402-218DB7E060CB}"/>
              </a:ext>
            </a:extLst>
          </p:cNvPr>
          <p:cNvSpPr txBox="1"/>
          <p:nvPr/>
        </p:nvSpPr>
        <p:spPr>
          <a:xfrm>
            <a:off x="4856104" y="2032477"/>
            <a:ext cx="1645918" cy="1015663"/>
          </a:xfrm>
          <a:prstGeom prst="rect">
            <a:avLst/>
          </a:prstGeom>
          <a:noFill/>
        </p:spPr>
        <p:txBody>
          <a:bodyPr wrap="square">
            <a:spAutoFit/>
          </a:bodyPr>
          <a:lstStyle/>
          <a:p>
            <a:pPr lvl="0" algn="ctr"/>
            <a:r>
              <a:rPr lang="en-AU" sz="2000" b="1" dirty="0">
                <a:latin typeface="VAG Rounded Std Thin" panose="020F0502020204020204" pitchFamily="34" charset="77"/>
              </a:rPr>
              <a:t>What are the benefits of a worm farm?</a:t>
            </a:r>
          </a:p>
        </p:txBody>
      </p:sp>
      <p:sp>
        <p:nvSpPr>
          <p:cNvPr id="38" name="Oval 37">
            <a:extLst>
              <a:ext uri="{FF2B5EF4-FFF2-40B4-BE49-F238E27FC236}">
                <a16:creationId xmlns:a16="http://schemas.microsoft.com/office/drawing/2014/main" id="{21A0228E-5CC4-946E-8B34-64B62B4267EA}"/>
              </a:ext>
            </a:extLst>
          </p:cNvPr>
          <p:cNvSpPr/>
          <p:nvPr/>
        </p:nvSpPr>
        <p:spPr>
          <a:xfrm>
            <a:off x="6876350" y="1494662"/>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E436D82-D5A4-CF21-E5AC-752D8977129B}"/>
              </a:ext>
            </a:extLst>
          </p:cNvPr>
          <p:cNvSpPr txBox="1"/>
          <p:nvPr/>
        </p:nvSpPr>
        <p:spPr>
          <a:xfrm>
            <a:off x="7158641" y="2032477"/>
            <a:ext cx="1429964" cy="1015663"/>
          </a:xfrm>
          <a:prstGeom prst="rect">
            <a:avLst/>
          </a:prstGeom>
          <a:noFill/>
        </p:spPr>
        <p:txBody>
          <a:bodyPr wrap="square">
            <a:spAutoFit/>
          </a:bodyPr>
          <a:lstStyle/>
          <a:p>
            <a:pPr lvl="0" algn="ctr"/>
            <a:r>
              <a:rPr lang="en-AU" sz="2000" b="1" dirty="0">
                <a:latin typeface="VAG Rounded Std Thin" panose="020F0502020204020204" pitchFamily="34" charset="77"/>
              </a:rPr>
              <a:t>Worm </a:t>
            </a:r>
            <a:br>
              <a:rPr lang="en-AU" sz="2000" b="1" dirty="0">
                <a:latin typeface="VAG Rounded Std Thin" panose="020F0502020204020204" pitchFamily="34" charset="77"/>
              </a:rPr>
            </a:br>
            <a:r>
              <a:rPr lang="en-AU" sz="2000" b="1" dirty="0">
                <a:latin typeface="VAG Rounded Std Thin" panose="020F0502020204020204" pitchFamily="34" charset="77"/>
              </a:rPr>
              <a:t>farm designs</a:t>
            </a:r>
          </a:p>
        </p:txBody>
      </p:sp>
      <p:pic>
        <p:nvPicPr>
          <p:cNvPr id="39" name="Picture 38">
            <a:extLst>
              <a:ext uri="{FF2B5EF4-FFF2-40B4-BE49-F238E27FC236}">
                <a16:creationId xmlns:a16="http://schemas.microsoft.com/office/drawing/2014/main" id="{624CFF72-692F-E7B7-AF8B-063A51D7046A}"/>
              </a:ext>
            </a:extLst>
          </p:cNvPr>
          <p:cNvPicPr>
            <a:picLocks noChangeAspect="1"/>
          </p:cNvPicPr>
          <p:nvPr/>
        </p:nvPicPr>
        <p:blipFill>
          <a:blip r:embed="rId5"/>
          <a:stretch>
            <a:fillRect/>
          </a:stretch>
        </p:blipFill>
        <p:spPr>
          <a:xfrm>
            <a:off x="913770" y="1750216"/>
            <a:ext cx="732150" cy="236541"/>
          </a:xfrm>
          <a:prstGeom prst="rect">
            <a:avLst/>
          </a:prstGeom>
        </p:spPr>
      </p:pic>
      <p:pic>
        <p:nvPicPr>
          <p:cNvPr id="40" name="Picture 39">
            <a:extLst>
              <a:ext uri="{FF2B5EF4-FFF2-40B4-BE49-F238E27FC236}">
                <a16:creationId xmlns:a16="http://schemas.microsoft.com/office/drawing/2014/main" id="{406E9552-33BC-3DEB-2991-CE8E971DF421}"/>
              </a:ext>
            </a:extLst>
          </p:cNvPr>
          <p:cNvPicPr>
            <a:picLocks noChangeAspect="1"/>
          </p:cNvPicPr>
          <p:nvPr/>
        </p:nvPicPr>
        <p:blipFill>
          <a:blip r:embed="rId5"/>
          <a:stretch>
            <a:fillRect/>
          </a:stretch>
        </p:blipFill>
        <p:spPr>
          <a:xfrm>
            <a:off x="3126618" y="1750216"/>
            <a:ext cx="732150" cy="236541"/>
          </a:xfrm>
          <a:prstGeom prst="rect">
            <a:avLst/>
          </a:prstGeom>
        </p:spPr>
      </p:pic>
      <p:pic>
        <p:nvPicPr>
          <p:cNvPr id="41" name="Picture 40">
            <a:extLst>
              <a:ext uri="{FF2B5EF4-FFF2-40B4-BE49-F238E27FC236}">
                <a16:creationId xmlns:a16="http://schemas.microsoft.com/office/drawing/2014/main" id="{ED5FFB54-F4A0-3CF5-58B3-E24447AF3839}"/>
              </a:ext>
            </a:extLst>
          </p:cNvPr>
          <p:cNvPicPr>
            <a:picLocks noChangeAspect="1"/>
          </p:cNvPicPr>
          <p:nvPr/>
        </p:nvPicPr>
        <p:blipFill>
          <a:blip r:embed="rId5"/>
          <a:stretch>
            <a:fillRect/>
          </a:stretch>
        </p:blipFill>
        <p:spPr>
          <a:xfrm>
            <a:off x="5322132" y="1750216"/>
            <a:ext cx="732150" cy="236541"/>
          </a:xfrm>
          <a:prstGeom prst="rect">
            <a:avLst/>
          </a:prstGeom>
        </p:spPr>
      </p:pic>
      <p:pic>
        <p:nvPicPr>
          <p:cNvPr id="42" name="Picture 41">
            <a:extLst>
              <a:ext uri="{FF2B5EF4-FFF2-40B4-BE49-F238E27FC236}">
                <a16:creationId xmlns:a16="http://schemas.microsoft.com/office/drawing/2014/main" id="{BD642527-4C42-E5BF-A383-ED4307972835}"/>
              </a:ext>
            </a:extLst>
          </p:cNvPr>
          <p:cNvPicPr>
            <a:picLocks noChangeAspect="1"/>
          </p:cNvPicPr>
          <p:nvPr/>
        </p:nvPicPr>
        <p:blipFill>
          <a:blip r:embed="rId5"/>
          <a:stretch>
            <a:fillRect/>
          </a:stretch>
        </p:blipFill>
        <p:spPr>
          <a:xfrm>
            <a:off x="7534026" y="1750216"/>
            <a:ext cx="732150" cy="236541"/>
          </a:xfrm>
          <a:prstGeom prst="rect">
            <a:avLst/>
          </a:prstGeom>
        </p:spPr>
      </p:pic>
      <p:sp>
        <p:nvSpPr>
          <p:cNvPr id="11" name="Rounded Rectangle 4">
            <a:extLst>
              <a:ext uri="{FF2B5EF4-FFF2-40B4-BE49-F238E27FC236}">
                <a16:creationId xmlns:a16="http://schemas.microsoft.com/office/drawing/2014/main" id="{D10252C6-5715-FCC0-EF7B-DE4C8E9EBD9F}"/>
              </a:ext>
            </a:extLst>
          </p:cNvPr>
          <p:cNvSpPr txBox="1"/>
          <p:nvPr/>
        </p:nvSpPr>
        <p:spPr>
          <a:xfrm>
            <a:off x="2516405" y="3580073"/>
            <a:ext cx="1885996" cy="2619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How much food waste do we produce at school each day?</a:t>
            </a:r>
          </a:p>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How much food can worms eat in a day? </a:t>
            </a:r>
          </a:p>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How many worms will we need to process our waste?</a:t>
            </a:r>
          </a:p>
        </p:txBody>
      </p:sp>
      <p:sp>
        <p:nvSpPr>
          <p:cNvPr id="12" name="Rounded Rectangle 4">
            <a:extLst>
              <a:ext uri="{FF2B5EF4-FFF2-40B4-BE49-F238E27FC236}">
                <a16:creationId xmlns:a16="http://schemas.microsoft.com/office/drawing/2014/main" id="{E3189E87-3AC9-39C3-A13C-A36647AA6C59}"/>
              </a:ext>
            </a:extLst>
          </p:cNvPr>
          <p:cNvSpPr txBox="1"/>
          <p:nvPr/>
        </p:nvSpPr>
        <p:spPr>
          <a:xfrm>
            <a:off x="4672057" y="3580073"/>
            <a:ext cx="2032300" cy="27384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How would a worm farm impact the amount of waste going to landfill?</a:t>
            </a:r>
          </a:p>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Could it save the school money on waste disposal?</a:t>
            </a:r>
          </a:p>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How could we profit from a worm farm? </a:t>
            </a:r>
          </a:p>
        </p:txBody>
      </p:sp>
      <p:sp>
        <p:nvSpPr>
          <p:cNvPr id="15" name="Rounded Rectangle 4">
            <a:extLst>
              <a:ext uri="{FF2B5EF4-FFF2-40B4-BE49-F238E27FC236}">
                <a16:creationId xmlns:a16="http://schemas.microsoft.com/office/drawing/2014/main" id="{3B257CDE-5161-EC24-4A73-79C9D8BB0D78}"/>
              </a:ext>
            </a:extLst>
          </p:cNvPr>
          <p:cNvSpPr txBox="1"/>
          <p:nvPr/>
        </p:nvSpPr>
        <p:spPr>
          <a:xfrm>
            <a:off x="6996904" y="3580073"/>
            <a:ext cx="1726472" cy="28115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What recycled materials can a worm farm be made from?</a:t>
            </a:r>
          </a:p>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What features does a worm farm need to have? </a:t>
            </a:r>
          </a:p>
          <a:p>
            <a:pPr marL="180000" lvl="0" indent="-180000">
              <a:spcAft>
                <a:spcPts val="1200"/>
              </a:spcAft>
              <a:buFont typeface="Arial" panose="020B0604020202020204" pitchFamily="34" charset="0"/>
              <a:buChar char="•"/>
            </a:pPr>
            <a:r>
              <a:rPr lang="en-AU" sz="1450" dirty="0">
                <a:latin typeface="VAG Rounded Std Light" panose="020F0502020204020204" pitchFamily="34" charset="0"/>
              </a:rPr>
              <a:t>How can the leachate be collected? </a:t>
            </a:r>
          </a:p>
        </p:txBody>
      </p:sp>
    </p:spTree>
    <p:extLst>
      <p:ext uri="{BB962C8B-B14F-4D97-AF65-F5344CB8AC3E}">
        <p14:creationId xmlns:p14="http://schemas.microsoft.com/office/powerpoint/2010/main" val="232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46161-DC1E-19EF-9E64-4993933E54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5F4957-F2B0-D4D6-25A9-B1DEE03BE03F}"/>
              </a:ext>
            </a:extLst>
          </p:cNvPr>
          <p:cNvSpPr>
            <a:spLocks noGrp="1"/>
          </p:cNvSpPr>
          <p:nvPr>
            <p:ph type="title" idx="4294967295"/>
          </p:nvPr>
        </p:nvSpPr>
        <p:spPr>
          <a:xfrm>
            <a:off x="288000" y="288000"/>
            <a:ext cx="7886700" cy="925512"/>
          </a:xfrm>
        </p:spPr>
        <p:txBody>
          <a:bodyPr lIns="90000" anchor="t" anchorCtr="0">
            <a:normAutofit/>
          </a:bodyPr>
          <a:lstStyle/>
          <a:p>
            <a:r>
              <a:rPr lang="en-US" sz="3400" dirty="0">
                <a:solidFill>
                  <a:srgbClr val="41A152"/>
                </a:solidFill>
              </a:rPr>
              <a:t>Design ideas</a:t>
            </a:r>
          </a:p>
        </p:txBody>
      </p:sp>
      <p:sp>
        <p:nvSpPr>
          <p:cNvPr id="3" name="TextBox 2">
            <a:extLst>
              <a:ext uri="{FF2B5EF4-FFF2-40B4-BE49-F238E27FC236}">
                <a16:creationId xmlns:a16="http://schemas.microsoft.com/office/drawing/2014/main" id="{C5ADE74B-E09F-793A-4CF0-AC594DA9C6D3}"/>
              </a:ext>
            </a:extLst>
          </p:cNvPr>
          <p:cNvSpPr txBox="1"/>
          <p:nvPr/>
        </p:nvSpPr>
        <p:spPr>
          <a:xfrm>
            <a:off x="532829" y="1563958"/>
            <a:ext cx="2190024" cy="73118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a:r>
              <a:rPr lang="en-AU" sz="2000" b="1" dirty="0">
                <a:latin typeface="VAG Rounded Std Thin" panose="020F0502020204020204" pitchFamily="34" charset="77"/>
              </a:rPr>
              <a:t>Stackable, layered design </a:t>
            </a:r>
          </a:p>
        </p:txBody>
      </p:sp>
      <p:sp>
        <p:nvSpPr>
          <p:cNvPr id="5" name="TextBox 4">
            <a:extLst>
              <a:ext uri="{FF2B5EF4-FFF2-40B4-BE49-F238E27FC236}">
                <a16:creationId xmlns:a16="http://schemas.microsoft.com/office/drawing/2014/main" id="{1F56745F-30A5-FF87-28AD-11CCD3361DA8}"/>
              </a:ext>
            </a:extLst>
          </p:cNvPr>
          <p:cNvSpPr txBox="1"/>
          <p:nvPr/>
        </p:nvSpPr>
        <p:spPr>
          <a:xfrm>
            <a:off x="3424391" y="1563957"/>
            <a:ext cx="2255041" cy="73118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a:r>
              <a:rPr lang="en-AU" sz="2000" b="1" dirty="0">
                <a:latin typeface="VAG Rounded Std Thin" panose="020F0502020204020204" pitchFamily="34" charset="77"/>
              </a:rPr>
              <a:t>Inground </a:t>
            </a:r>
            <a:br>
              <a:rPr lang="en-AU" sz="2000" b="1" dirty="0">
                <a:latin typeface="VAG Rounded Std Thin" panose="020F0502020204020204" pitchFamily="34" charset="77"/>
              </a:rPr>
            </a:br>
            <a:r>
              <a:rPr lang="en-AU" sz="2000" b="1" dirty="0">
                <a:latin typeface="VAG Rounded Std Thin" panose="020F0502020204020204" pitchFamily="34" charset="77"/>
              </a:rPr>
              <a:t>design </a:t>
            </a:r>
          </a:p>
        </p:txBody>
      </p:sp>
      <p:sp>
        <p:nvSpPr>
          <p:cNvPr id="6" name="TextBox 5">
            <a:extLst>
              <a:ext uri="{FF2B5EF4-FFF2-40B4-BE49-F238E27FC236}">
                <a16:creationId xmlns:a16="http://schemas.microsoft.com/office/drawing/2014/main" id="{DE168088-957D-32B0-7C79-6A58B81542E4}"/>
              </a:ext>
            </a:extLst>
          </p:cNvPr>
          <p:cNvSpPr txBox="1"/>
          <p:nvPr/>
        </p:nvSpPr>
        <p:spPr>
          <a:xfrm>
            <a:off x="6352140" y="1563956"/>
            <a:ext cx="2190024" cy="73118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a:r>
              <a:rPr lang="en-AU" sz="2000" b="1" dirty="0">
                <a:latin typeface="VAG Rounded Std Thin" panose="020F0502020204020204" pitchFamily="34" charset="77"/>
              </a:rPr>
              <a:t>Repurposed items</a:t>
            </a:r>
          </a:p>
        </p:txBody>
      </p:sp>
      <p:pic>
        <p:nvPicPr>
          <p:cNvPr id="7" name="Picture 6">
            <a:extLst>
              <a:ext uri="{FF2B5EF4-FFF2-40B4-BE49-F238E27FC236}">
                <a16:creationId xmlns:a16="http://schemas.microsoft.com/office/drawing/2014/main" id="{27A9FF8A-B90A-C44F-F598-725912160DEF}"/>
              </a:ext>
            </a:extLst>
          </p:cNvPr>
          <p:cNvPicPr>
            <a:picLocks noChangeAspect="1"/>
          </p:cNvPicPr>
          <p:nvPr/>
        </p:nvPicPr>
        <p:blipFill>
          <a:blip r:embed="rId2"/>
          <a:srcRect/>
          <a:stretch/>
        </p:blipFill>
        <p:spPr>
          <a:xfrm>
            <a:off x="425160" y="4643148"/>
            <a:ext cx="2405363" cy="1861010"/>
          </a:xfrm>
          <a:prstGeom prst="rect">
            <a:avLst/>
          </a:prstGeom>
        </p:spPr>
      </p:pic>
      <p:pic>
        <p:nvPicPr>
          <p:cNvPr id="8" name="Picture 7">
            <a:extLst>
              <a:ext uri="{FF2B5EF4-FFF2-40B4-BE49-F238E27FC236}">
                <a16:creationId xmlns:a16="http://schemas.microsoft.com/office/drawing/2014/main" id="{0F02F838-8813-0953-D258-E8A4EC7556E9}"/>
              </a:ext>
            </a:extLst>
          </p:cNvPr>
          <p:cNvPicPr>
            <a:picLocks noChangeAspect="1"/>
          </p:cNvPicPr>
          <p:nvPr/>
        </p:nvPicPr>
        <p:blipFill>
          <a:blip r:embed="rId3"/>
          <a:srcRect/>
          <a:stretch/>
        </p:blipFill>
        <p:spPr>
          <a:xfrm>
            <a:off x="425160" y="2679525"/>
            <a:ext cx="2405363" cy="1605843"/>
          </a:xfrm>
          <a:prstGeom prst="rect">
            <a:avLst/>
          </a:prstGeom>
        </p:spPr>
      </p:pic>
      <p:pic>
        <p:nvPicPr>
          <p:cNvPr id="9" name="Picture 8">
            <a:extLst>
              <a:ext uri="{FF2B5EF4-FFF2-40B4-BE49-F238E27FC236}">
                <a16:creationId xmlns:a16="http://schemas.microsoft.com/office/drawing/2014/main" id="{8AD082F4-9F1B-AFD4-724A-07EA741ABBED}"/>
              </a:ext>
            </a:extLst>
          </p:cNvPr>
          <p:cNvPicPr>
            <a:picLocks noChangeAspect="1"/>
          </p:cNvPicPr>
          <p:nvPr/>
        </p:nvPicPr>
        <p:blipFill>
          <a:blip r:embed="rId4"/>
          <a:srcRect/>
          <a:stretch/>
        </p:blipFill>
        <p:spPr>
          <a:xfrm>
            <a:off x="3424391" y="2645587"/>
            <a:ext cx="2255041" cy="1872379"/>
          </a:xfrm>
          <a:prstGeom prst="rect">
            <a:avLst/>
          </a:prstGeom>
        </p:spPr>
      </p:pic>
      <p:pic>
        <p:nvPicPr>
          <p:cNvPr id="10" name="Picture 9">
            <a:extLst>
              <a:ext uri="{FF2B5EF4-FFF2-40B4-BE49-F238E27FC236}">
                <a16:creationId xmlns:a16="http://schemas.microsoft.com/office/drawing/2014/main" id="{6B8082B2-0B0C-5F63-6BED-DE4436FE31F1}"/>
              </a:ext>
            </a:extLst>
          </p:cNvPr>
          <p:cNvPicPr>
            <a:picLocks noChangeAspect="1"/>
          </p:cNvPicPr>
          <p:nvPr/>
        </p:nvPicPr>
        <p:blipFill>
          <a:blip r:embed="rId5"/>
          <a:srcRect t="22160"/>
          <a:stretch>
            <a:fillRect/>
          </a:stretch>
        </p:blipFill>
        <p:spPr>
          <a:xfrm>
            <a:off x="3758890" y="4689600"/>
            <a:ext cx="1586042" cy="1814558"/>
          </a:xfrm>
          <a:prstGeom prst="rect">
            <a:avLst/>
          </a:prstGeom>
        </p:spPr>
      </p:pic>
      <p:pic>
        <p:nvPicPr>
          <p:cNvPr id="11" name="Picture 10">
            <a:extLst>
              <a:ext uri="{FF2B5EF4-FFF2-40B4-BE49-F238E27FC236}">
                <a16:creationId xmlns:a16="http://schemas.microsoft.com/office/drawing/2014/main" id="{C528C907-E59E-249D-8822-BE3EE2763C20}"/>
              </a:ext>
            </a:extLst>
          </p:cNvPr>
          <p:cNvPicPr>
            <a:picLocks noChangeAspect="1"/>
          </p:cNvPicPr>
          <p:nvPr/>
        </p:nvPicPr>
        <p:blipFill>
          <a:blip r:embed="rId6"/>
          <a:stretch>
            <a:fillRect/>
          </a:stretch>
        </p:blipFill>
        <p:spPr>
          <a:xfrm>
            <a:off x="6304752" y="2613966"/>
            <a:ext cx="2284800" cy="1904000"/>
          </a:xfrm>
          <a:prstGeom prst="rect">
            <a:avLst/>
          </a:prstGeom>
        </p:spPr>
      </p:pic>
      <p:pic>
        <p:nvPicPr>
          <p:cNvPr id="12" name="Picture 11">
            <a:extLst>
              <a:ext uri="{FF2B5EF4-FFF2-40B4-BE49-F238E27FC236}">
                <a16:creationId xmlns:a16="http://schemas.microsoft.com/office/drawing/2014/main" id="{B4DBA838-6B2A-0775-935C-CC7F5218ABA3}"/>
              </a:ext>
            </a:extLst>
          </p:cNvPr>
          <p:cNvPicPr>
            <a:picLocks noChangeAspect="1"/>
          </p:cNvPicPr>
          <p:nvPr/>
        </p:nvPicPr>
        <p:blipFill>
          <a:blip r:embed="rId7"/>
          <a:stretch>
            <a:fillRect/>
          </a:stretch>
        </p:blipFill>
        <p:spPr>
          <a:xfrm>
            <a:off x="6636931" y="4689600"/>
            <a:ext cx="1620443" cy="1814558"/>
          </a:xfrm>
          <a:prstGeom prst="rect">
            <a:avLst/>
          </a:prstGeom>
        </p:spPr>
      </p:pic>
      <p:cxnSp>
        <p:nvCxnSpPr>
          <p:cNvPr id="14" name="Straight Connector 13">
            <a:extLst>
              <a:ext uri="{FF2B5EF4-FFF2-40B4-BE49-F238E27FC236}">
                <a16:creationId xmlns:a16="http://schemas.microsoft.com/office/drawing/2014/main" id="{5170EFBE-7C87-5483-562D-ACBC697A475E}"/>
              </a:ext>
            </a:extLst>
          </p:cNvPr>
          <p:cNvCxnSpPr/>
          <p:nvPr/>
        </p:nvCxnSpPr>
        <p:spPr>
          <a:xfrm>
            <a:off x="3099816" y="1563956"/>
            <a:ext cx="0" cy="4940202"/>
          </a:xfrm>
          <a:prstGeom prst="line">
            <a:avLst/>
          </a:prstGeom>
          <a:ln>
            <a:solidFill>
              <a:srgbClr val="FFD8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3BFA05E-F6BD-C936-118D-15982F5235B2}"/>
              </a:ext>
            </a:extLst>
          </p:cNvPr>
          <p:cNvCxnSpPr/>
          <p:nvPr/>
        </p:nvCxnSpPr>
        <p:spPr>
          <a:xfrm>
            <a:off x="6004560" y="1563956"/>
            <a:ext cx="0" cy="4940202"/>
          </a:xfrm>
          <a:prstGeom prst="line">
            <a:avLst/>
          </a:prstGeom>
          <a:ln>
            <a:solidFill>
              <a:srgbClr val="FFD8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6987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7FD4-27F4-A3BE-5ED0-854E95B610B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9468F31-E6FA-0176-5188-448078E18366}"/>
              </a:ext>
            </a:extLst>
          </p:cNvPr>
          <p:cNvSpPr txBox="1"/>
          <p:nvPr/>
        </p:nvSpPr>
        <p:spPr>
          <a:xfrm>
            <a:off x="4592048" y="1554946"/>
            <a:ext cx="4149616" cy="289818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A3BE10BF-0C77-E9A0-B17D-98A75AC5ACA8}"/>
              </a:ext>
            </a:extLst>
          </p:cNvPr>
          <p:cNvSpPr>
            <a:spLocks noGrp="1"/>
          </p:cNvSpPr>
          <p:nvPr>
            <p:ph type="title" idx="4294967295"/>
          </p:nvPr>
        </p:nvSpPr>
        <p:spPr>
          <a:xfrm>
            <a:off x="288000" y="287338"/>
            <a:ext cx="7886700" cy="863600"/>
          </a:xfrm>
        </p:spPr>
        <p:txBody>
          <a:bodyPr anchor="t" anchorCtr="0"/>
          <a:lstStyle/>
          <a:p>
            <a:r>
              <a:rPr lang="en-US" dirty="0">
                <a:solidFill>
                  <a:schemeClr val="bg1"/>
                </a:solidFill>
              </a:rPr>
              <a:t>Let’s plan</a:t>
            </a:r>
          </a:p>
        </p:txBody>
      </p:sp>
      <p:pic>
        <p:nvPicPr>
          <p:cNvPr id="4" name="Graphic 3">
            <a:extLst>
              <a:ext uri="{FF2B5EF4-FFF2-40B4-BE49-F238E27FC236}">
                <a16:creationId xmlns:a16="http://schemas.microsoft.com/office/drawing/2014/main" id="{F3B78418-35AB-5524-EBFB-096C57E3D2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18" name="TextBox 17">
            <a:extLst>
              <a:ext uri="{FF2B5EF4-FFF2-40B4-BE49-F238E27FC236}">
                <a16:creationId xmlns:a16="http://schemas.microsoft.com/office/drawing/2014/main" id="{26456983-45E8-E9B3-A600-6ACD7DE7F522}"/>
              </a:ext>
            </a:extLst>
          </p:cNvPr>
          <p:cNvSpPr txBox="1"/>
          <p:nvPr/>
        </p:nvSpPr>
        <p:spPr>
          <a:xfrm>
            <a:off x="804917" y="1554946"/>
            <a:ext cx="3108715" cy="240440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B15CF934-8FB4-B999-52B7-7A92720720E3}"/>
              </a:ext>
            </a:extLst>
          </p:cNvPr>
          <p:cNvSpPr txBox="1"/>
          <p:nvPr/>
        </p:nvSpPr>
        <p:spPr>
          <a:xfrm>
            <a:off x="1377672" y="1652532"/>
            <a:ext cx="2535960" cy="2239074"/>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Design </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What container will you use for your design? </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What additional materials will you need?</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What bedding will you use?</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How will the leachate be collected and stored?</a:t>
            </a:r>
          </a:p>
        </p:txBody>
      </p:sp>
      <p:pic>
        <p:nvPicPr>
          <p:cNvPr id="9" name="Picture 8">
            <a:extLst>
              <a:ext uri="{FF2B5EF4-FFF2-40B4-BE49-F238E27FC236}">
                <a16:creationId xmlns:a16="http://schemas.microsoft.com/office/drawing/2014/main" id="{4EA53325-F2A4-423A-FE5C-26A26A53B859}"/>
              </a:ext>
            </a:extLst>
          </p:cNvPr>
          <p:cNvPicPr>
            <a:picLocks noChangeAspect="1"/>
          </p:cNvPicPr>
          <p:nvPr/>
        </p:nvPicPr>
        <p:blipFill>
          <a:blip r:embed="rId5"/>
          <a:stretch>
            <a:fillRect/>
          </a:stretch>
        </p:blipFill>
        <p:spPr>
          <a:xfrm>
            <a:off x="332816" y="1462172"/>
            <a:ext cx="939800" cy="876300"/>
          </a:xfrm>
          <a:prstGeom prst="rect">
            <a:avLst/>
          </a:prstGeom>
        </p:spPr>
      </p:pic>
      <p:sp>
        <p:nvSpPr>
          <p:cNvPr id="15" name="TextBox 14">
            <a:extLst>
              <a:ext uri="{FF2B5EF4-FFF2-40B4-BE49-F238E27FC236}">
                <a16:creationId xmlns:a16="http://schemas.microsoft.com/office/drawing/2014/main" id="{BD76EE7F-5CFB-05EB-BEE6-A9B1AA354D3D}"/>
              </a:ext>
            </a:extLst>
          </p:cNvPr>
          <p:cNvSpPr txBox="1"/>
          <p:nvPr/>
        </p:nvSpPr>
        <p:spPr>
          <a:xfrm>
            <a:off x="804917" y="4188418"/>
            <a:ext cx="3108715" cy="2047790"/>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6" name="TextBox 15">
            <a:extLst>
              <a:ext uri="{FF2B5EF4-FFF2-40B4-BE49-F238E27FC236}">
                <a16:creationId xmlns:a16="http://schemas.microsoft.com/office/drawing/2014/main" id="{7422D85C-4DF0-F1D9-7019-17C0DC9F6DAC}"/>
              </a:ext>
            </a:extLst>
          </p:cNvPr>
          <p:cNvSpPr txBox="1"/>
          <p:nvPr/>
        </p:nvSpPr>
        <p:spPr>
          <a:xfrm>
            <a:off x="1377672" y="4286004"/>
            <a:ext cx="2353080" cy="1638910"/>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Locate </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Where is the best location for the worm farm?</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Draw a detailed map to represent its position on the school grounds</a:t>
            </a:r>
          </a:p>
        </p:txBody>
      </p:sp>
      <p:pic>
        <p:nvPicPr>
          <p:cNvPr id="21" name="Picture 20">
            <a:extLst>
              <a:ext uri="{FF2B5EF4-FFF2-40B4-BE49-F238E27FC236}">
                <a16:creationId xmlns:a16="http://schemas.microsoft.com/office/drawing/2014/main" id="{B5AD222B-3406-87CD-12D4-9719A2F55295}"/>
              </a:ext>
            </a:extLst>
          </p:cNvPr>
          <p:cNvPicPr>
            <a:picLocks noChangeAspect="1"/>
          </p:cNvPicPr>
          <p:nvPr/>
        </p:nvPicPr>
        <p:blipFill>
          <a:blip r:embed="rId6"/>
          <a:stretch>
            <a:fillRect/>
          </a:stretch>
        </p:blipFill>
        <p:spPr>
          <a:xfrm>
            <a:off x="332816" y="4081379"/>
            <a:ext cx="939800" cy="876300"/>
          </a:xfrm>
          <a:prstGeom prst="rect">
            <a:avLst/>
          </a:prstGeom>
        </p:spPr>
      </p:pic>
      <p:pic>
        <p:nvPicPr>
          <p:cNvPr id="22" name="Picture 21">
            <a:extLst>
              <a:ext uri="{FF2B5EF4-FFF2-40B4-BE49-F238E27FC236}">
                <a16:creationId xmlns:a16="http://schemas.microsoft.com/office/drawing/2014/main" id="{31187756-1248-5854-2005-AC28822C2E9E}"/>
              </a:ext>
            </a:extLst>
          </p:cNvPr>
          <p:cNvPicPr>
            <a:picLocks noChangeAspect="1"/>
          </p:cNvPicPr>
          <p:nvPr/>
        </p:nvPicPr>
        <p:blipFill>
          <a:blip r:embed="rId7"/>
          <a:stretch>
            <a:fillRect/>
          </a:stretch>
        </p:blipFill>
        <p:spPr>
          <a:xfrm>
            <a:off x="4119947" y="1462172"/>
            <a:ext cx="939800" cy="876300"/>
          </a:xfrm>
          <a:prstGeom prst="rect">
            <a:avLst/>
          </a:prstGeom>
        </p:spPr>
      </p:pic>
      <p:sp>
        <p:nvSpPr>
          <p:cNvPr id="23" name="TextBox 22">
            <a:extLst>
              <a:ext uri="{FF2B5EF4-FFF2-40B4-BE49-F238E27FC236}">
                <a16:creationId xmlns:a16="http://schemas.microsoft.com/office/drawing/2014/main" id="{F11B6F75-BF58-3A5F-7800-ECABA0AC6643}"/>
              </a:ext>
            </a:extLst>
          </p:cNvPr>
          <p:cNvSpPr txBox="1"/>
          <p:nvPr/>
        </p:nvSpPr>
        <p:spPr>
          <a:xfrm>
            <a:off x="5109540" y="1638312"/>
            <a:ext cx="3494964" cy="2762295"/>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Calculate </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How much organic waste does the school produce each day?</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How big will the worm farm need to be?</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How many worms will need to be added to the worm farm to begin with?</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What does it cost the school to dispose of waste?</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How much could we save by setting up a worm farm? </a:t>
            </a:r>
          </a:p>
        </p:txBody>
      </p:sp>
      <p:sp>
        <p:nvSpPr>
          <p:cNvPr id="24" name="TextBox 23">
            <a:extLst>
              <a:ext uri="{FF2B5EF4-FFF2-40B4-BE49-F238E27FC236}">
                <a16:creationId xmlns:a16="http://schemas.microsoft.com/office/drawing/2014/main" id="{D658B33D-23C3-1F53-DADF-2273C4718B31}"/>
              </a:ext>
            </a:extLst>
          </p:cNvPr>
          <p:cNvSpPr txBox="1"/>
          <p:nvPr/>
        </p:nvSpPr>
        <p:spPr>
          <a:xfrm>
            <a:off x="4592048" y="4672584"/>
            <a:ext cx="4149616" cy="170078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pic>
        <p:nvPicPr>
          <p:cNvPr id="3" name="Picture 2">
            <a:extLst>
              <a:ext uri="{FF2B5EF4-FFF2-40B4-BE49-F238E27FC236}">
                <a16:creationId xmlns:a16="http://schemas.microsoft.com/office/drawing/2014/main" id="{515D66DB-90D3-9C17-0323-4033347F15CC}"/>
              </a:ext>
            </a:extLst>
          </p:cNvPr>
          <p:cNvPicPr>
            <a:picLocks noChangeAspect="1"/>
          </p:cNvPicPr>
          <p:nvPr/>
        </p:nvPicPr>
        <p:blipFill>
          <a:blip r:embed="rId8"/>
          <a:stretch>
            <a:fillRect/>
          </a:stretch>
        </p:blipFill>
        <p:spPr>
          <a:xfrm>
            <a:off x="4231350" y="4545902"/>
            <a:ext cx="939800" cy="876300"/>
          </a:xfrm>
          <a:prstGeom prst="rect">
            <a:avLst/>
          </a:prstGeom>
        </p:spPr>
      </p:pic>
      <p:sp>
        <p:nvSpPr>
          <p:cNvPr id="25" name="TextBox 24">
            <a:extLst>
              <a:ext uri="{FF2B5EF4-FFF2-40B4-BE49-F238E27FC236}">
                <a16:creationId xmlns:a16="http://schemas.microsoft.com/office/drawing/2014/main" id="{8992837D-AF3E-5846-3EC4-AF1BF5C1B720}"/>
              </a:ext>
            </a:extLst>
          </p:cNvPr>
          <p:cNvSpPr txBox="1"/>
          <p:nvPr/>
        </p:nvSpPr>
        <p:spPr>
          <a:xfrm>
            <a:off x="5230368" y="4793835"/>
            <a:ext cx="3374136" cy="1415772"/>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Plan ahead </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What will happen to the organic waste that cannot go in the worm farm?</a:t>
            </a:r>
          </a:p>
          <a:p>
            <a:pPr marL="180000" lvl="0" indent="-180000">
              <a:spcAft>
                <a:spcPts val="600"/>
              </a:spcAft>
              <a:buFont typeface="Arial" panose="020B0604020202020204" pitchFamily="34" charset="0"/>
              <a:buChar char="•"/>
            </a:pPr>
            <a:r>
              <a:rPr lang="en-AU" sz="1450" dirty="0">
                <a:latin typeface="VAG Rounded Std Light" panose="020F0502020204020204" pitchFamily="34" charset="0"/>
              </a:rPr>
              <a:t>What will be done with the leachate and castings that are produced?</a:t>
            </a:r>
          </a:p>
        </p:txBody>
      </p:sp>
    </p:spTree>
    <p:extLst>
      <p:ext uri="{BB962C8B-B14F-4D97-AF65-F5344CB8AC3E}">
        <p14:creationId xmlns:p14="http://schemas.microsoft.com/office/powerpoint/2010/main" val="1647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79CF2-F0B0-E8B8-EAB1-CDEFCF40C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C2A03-81BC-C14C-74F5-BB2272BA8E92}"/>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create</a:t>
            </a:r>
          </a:p>
        </p:txBody>
      </p:sp>
      <p:pic>
        <p:nvPicPr>
          <p:cNvPr id="4" name="Graphic 3">
            <a:extLst>
              <a:ext uri="{FF2B5EF4-FFF2-40B4-BE49-F238E27FC236}">
                <a16:creationId xmlns:a16="http://schemas.microsoft.com/office/drawing/2014/main" id="{EC103874-6B7F-0634-15EA-3E308CC942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6"/>
          </a:xfrm>
          <a:prstGeom prst="rect">
            <a:avLst/>
          </a:prstGeom>
        </p:spPr>
      </p:pic>
      <p:sp>
        <p:nvSpPr>
          <p:cNvPr id="7" name="TextBox 6">
            <a:extLst>
              <a:ext uri="{FF2B5EF4-FFF2-40B4-BE49-F238E27FC236}">
                <a16:creationId xmlns:a16="http://schemas.microsoft.com/office/drawing/2014/main" id="{0885B15E-11AB-11FA-EE11-76751DFC4188}"/>
              </a:ext>
            </a:extLst>
          </p:cNvPr>
          <p:cNvSpPr txBox="1"/>
          <p:nvPr/>
        </p:nvSpPr>
        <p:spPr>
          <a:xfrm>
            <a:off x="323672" y="1622974"/>
            <a:ext cx="4906695" cy="584775"/>
          </a:xfrm>
          <a:prstGeom prst="rect">
            <a:avLst/>
          </a:prstGeom>
          <a:noFill/>
        </p:spPr>
        <p:txBody>
          <a:bodyPr wrap="square" rtlCol="0">
            <a:spAutoFit/>
          </a:bodyPr>
          <a:lstStyle/>
          <a:p>
            <a:r>
              <a:rPr lang="en-AU" sz="1600" dirty="0">
                <a:latin typeface="VAG Rounded Std Light" panose="020F0502020204020204" pitchFamily="34" charset="0"/>
              </a:rPr>
              <a:t>Using the research and planning you have completed, create a presentation about your worm farm design. </a:t>
            </a:r>
          </a:p>
        </p:txBody>
      </p:sp>
      <p:sp>
        <p:nvSpPr>
          <p:cNvPr id="3" name="TextBox 2">
            <a:extLst>
              <a:ext uri="{FF2B5EF4-FFF2-40B4-BE49-F238E27FC236}">
                <a16:creationId xmlns:a16="http://schemas.microsoft.com/office/drawing/2014/main" id="{41142AA5-6038-F356-1572-2EBA87C9C745}"/>
              </a:ext>
            </a:extLst>
          </p:cNvPr>
          <p:cNvSpPr txBox="1"/>
          <p:nvPr/>
        </p:nvSpPr>
        <p:spPr>
          <a:xfrm>
            <a:off x="1695273" y="2343693"/>
            <a:ext cx="4266615" cy="400110"/>
          </a:xfrm>
          <a:prstGeom prst="rect">
            <a:avLst/>
          </a:prstGeom>
          <a:noFill/>
        </p:spPr>
        <p:txBody>
          <a:bodyPr wrap="square" rtlCol="0">
            <a:spAutoFit/>
          </a:bodyPr>
          <a:lstStyle/>
          <a:p>
            <a:r>
              <a:rPr lang="en-AU" sz="2000" b="1" dirty="0">
                <a:solidFill>
                  <a:srgbClr val="3AAD49"/>
                </a:solidFill>
                <a:latin typeface="VAG Rounded Std Thin" panose="020F0502020204020204" pitchFamily="34" charset="77"/>
              </a:rPr>
              <a:t>Your presentation must include: </a:t>
            </a:r>
          </a:p>
        </p:txBody>
      </p:sp>
      <p:sp>
        <p:nvSpPr>
          <p:cNvPr id="5" name="TextBox 4">
            <a:extLst>
              <a:ext uri="{FF2B5EF4-FFF2-40B4-BE49-F238E27FC236}">
                <a16:creationId xmlns:a16="http://schemas.microsoft.com/office/drawing/2014/main" id="{BD109314-77D3-31AC-1059-A3A9D9577E11}"/>
              </a:ext>
            </a:extLst>
          </p:cNvPr>
          <p:cNvSpPr txBox="1"/>
          <p:nvPr/>
        </p:nvSpPr>
        <p:spPr>
          <a:xfrm>
            <a:off x="1783078" y="2808871"/>
            <a:ext cx="5504690" cy="54640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755650">
              <a:lnSpc>
                <a:spcPct val="90000"/>
              </a:lnSpc>
              <a:spcBef>
                <a:spcPct val="0"/>
              </a:spcBef>
              <a:spcAft>
                <a:spcPct val="35000"/>
              </a:spcAft>
            </a:pPr>
            <a:r>
              <a:rPr lang="en-AU" sz="1600" dirty="0">
                <a:latin typeface="VAG Rounded Std Light" panose="020F0502020204020204" pitchFamily="34" charset="0"/>
              </a:rPr>
              <a:t>Worm farm design, including size and measurements </a:t>
            </a:r>
          </a:p>
        </p:txBody>
      </p:sp>
      <p:sp>
        <p:nvSpPr>
          <p:cNvPr id="12" name="TextBox 11">
            <a:extLst>
              <a:ext uri="{FF2B5EF4-FFF2-40B4-BE49-F238E27FC236}">
                <a16:creationId xmlns:a16="http://schemas.microsoft.com/office/drawing/2014/main" id="{30CFE586-878E-25DF-D3A4-99FA15995B1F}"/>
              </a:ext>
            </a:extLst>
          </p:cNvPr>
          <p:cNvSpPr txBox="1"/>
          <p:nvPr/>
        </p:nvSpPr>
        <p:spPr>
          <a:xfrm>
            <a:off x="1783564" y="3475041"/>
            <a:ext cx="5504204" cy="54640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755650">
              <a:lnSpc>
                <a:spcPct val="90000"/>
              </a:lnSpc>
              <a:spcBef>
                <a:spcPct val="0"/>
              </a:spcBef>
              <a:spcAft>
                <a:spcPct val="35000"/>
              </a:spcAft>
            </a:pPr>
            <a:r>
              <a:rPr lang="en-AU" sz="1600" dirty="0">
                <a:latin typeface="VAG Rounded Std Light" panose="020F0502020204020204" pitchFamily="34" charset="0"/>
              </a:rPr>
              <a:t>Location map of the worm farm</a:t>
            </a:r>
          </a:p>
        </p:txBody>
      </p:sp>
      <p:sp>
        <p:nvSpPr>
          <p:cNvPr id="15" name="TextBox 14">
            <a:extLst>
              <a:ext uri="{FF2B5EF4-FFF2-40B4-BE49-F238E27FC236}">
                <a16:creationId xmlns:a16="http://schemas.microsoft.com/office/drawing/2014/main" id="{51748977-EF3B-D022-67A3-371A0CE3B314}"/>
              </a:ext>
            </a:extLst>
          </p:cNvPr>
          <p:cNvSpPr txBox="1"/>
          <p:nvPr/>
        </p:nvSpPr>
        <p:spPr>
          <a:xfrm>
            <a:off x="1783240" y="4143902"/>
            <a:ext cx="5504204" cy="62959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755650">
              <a:lnSpc>
                <a:spcPct val="90000"/>
              </a:lnSpc>
              <a:spcBef>
                <a:spcPct val="0"/>
              </a:spcBef>
              <a:spcAft>
                <a:spcPct val="35000"/>
              </a:spcAft>
            </a:pPr>
            <a:r>
              <a:rPr lang="en-AU" sz="1600" dirty="0">
                <a:latin typeface="VAG Rounded Std Light" panose="020F0502020204020204" pitchFamily="34" charset="0"/>
              </a:rPr>
              <a:t>Calculations relating to food waste produced, </a:t>
            </a:r>
            <a:br>
              <a:rPr lang="en-AU" sz="1600" dirty="0">
                <a:latin typeface="VAG Rounded Std Light" panose="020F0502020204020204" pitchFamily="34" charset="0"/>
              </a:rPr>
            </a:br>
            <a:r>
              <a:rPr lang="en-AU" sz="1600" dirty="0">
                <a:latin typeface="VAG Rounded Std Light" panose="020F0502020204020204" pitchFamily="34" charset="0"/>
              </a:rPr>
              <a:t>worm numbers and waste disposal costs </a:t>
            </a:r>
          </a:p>
        </p:txBody>
      </p:sp>
      <p:sp>
        <p:nvSpPr>
          <p:cNvPr id="16" name="TextBox 15">
            <a:extLst>
              <a:ext uri="{FF2B5EF4-FFF2-40B4-BE49-F238E27FC236}">
                <a16:creationId xmlns:a16="http://schemas.microsoft.com/office/drawing/2014/main" id="{B3842747-5E6A-A32E-4282-834A46FA192C}"/>
              </a:ext>
            </a:extLst>
          </p:cNvPr>
          <p:cNvSpPr txBox="1"/>
          <p:nvPr/>
        </p:nvSpPr>
        <p:spPr>
          <a:xfrm>
            <a:off x="1782916" y="4896285"/>
            <a:ext cx="5504204" cy="54640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755650">
              <a:lnSpc>
                <a:spcPct val="90000"/>
              </a:lnSpc>
              <a:spcBef>
                <a:spcPct val="0"/>
              </a:spcBef>
              <a:spcAft>
                <a:spcPct val="35000"/>
              </a:spcAft>
            </a:pPr>
            <a:r>
              <a:rPr lang="en-AU" sz="1600" dirty="0">
                <a:latin typeface="VAG Rounded Std Light" panose="020F0502020204020204" pitchFamily="34" charset="0"/>
              </a:rPr>
              <a:t>Plan for leachate collection and storage </a:t>
            </a:r>
          </a:p>
        </p:txBody>
      </p:sp>
      <p:sp>
        <p:nvSpPr>
          <p:cNvPr id="11" name="Rectangle 10">
            <a:extLst>
              <a:ext uri="{FF2B5EF4-FFF2-40B4-BE49-F238E27FC236}">
                <a16:creationId xmlns:a16="http://schemas.microsoft.com/office/drawing/2014/main" id="{4E11BDFF-3F02-F106-969C-D0E029D467A5}"/>
              </a:ext>
            </a:extLst>
          </p:cNvPr>
          <p:cNvSpPr/>
          <p:nvPr/>
        </p:nvSpPr>
        <p:spPr>
          <a:xfrm>
            <a:off x="0" y="5819426"/>
            <a:ext cx="9144000" cy="1038574"/>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5045B-C794-802F-4166-10DBAD5AF5AA}"/>
              </a:ext>
            </a:extLst>
          </p:cNvPr>
          <p:cNvSpPr txBox="1"/>
          <p:nvPr/>
        </p:nvSpPr>
        <p:spPr>
          <a:xfrm>
            <a:off x="1358043" y="5884494"/>
            <a:ext cx="6944710" cy="861774"/>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Use an app of your choosing to create a digital presentation that can include text, audio, photos and videos. </a:t>
            </a:r>
          </a:p>
        </p:txBody>
      </p:sp>
      <p:pic>
        <p:nvPicPr>
          <p:cNvPr id="21" name="Picture 20">
            <a:extLst>
              <a:ext uri="{FF2B5EF4-FFF2-40B4-BE49-F238E27FC236}">
                <a16:creationId xmlns:a16="http://schemas.microsoft.com/office/drawing/2014/main" id="{80B57A66-5E4C-5D61-28FA-881B678CDE0B}"/>
              </a:ext>
            </a:extLst>
          </p:cNvPr>
          <p:cNvPicPr>
            <a:picLocks noChangeAspect="1"/>
          </p:cNvPicPr>
          <p:nvPr/>
        </p:nvPicPr>
        <p:blipFill>
          <a:blip r:embed="rId5"/>
          <a:stretch>
            <a:fillRect/>
          </a:stretch>
        </p:blipFill>
        <p:spPr>
          <a:xfrm>
            <a:off x="354133" y="5980458"/>
            <a:ext cx="899150" cy="588729"/>
          </a:xfrm>
          <a:prstGeom prst="rect">
            <a:avLst/>
          </a:prstGeom>
        </p:spPr>
      </p:pic>
      <p:pic>
        <p:nvPicPr>
          <p:cNvPr id="26" name="Picture 25">
            <a:extLst>
              <a:ext uri="{FF2B5EF4-FFF2-40B4-BE49-F238E27FC236}">
                <a16:creationId xmlns:a16="http://schemas.microsoft.com/office/drawing/2014/main" id="{2C1D0D4A-7326-2871-B3C8-482EC3085CDD}"/>
              </a:ext>
            </a:extLst>
          </p:cNvPr>
          <p:cNvPicPr>
            <a:picLocks noChangeAspect="1"/>
          </p:cNvPicPr>
          <p:nvPr/>
        </p:nvPicPr>
        <p:blipFill>
          <a:blip r:embed="rId6"/>
          <a:stretch>
            <a:fillRect/>
          </a:stretch>
        </p:blipFill>
        <p:spPr>
          <a:xfrm>
            <a:off x="1905986" y="2892685"/>
            <a:ext cx="363541" cy="363541"/>
          </a:xfrm>
          <a:prstGeom prst="rect">
            <a:avLst/>
          </a:prstGeom>
        </p:spPr>
      </p:pic>
      <p:pic>
        <p:nvPicPr>
          <p:cNvPr id="27" name="Picture 26">
            <a:extLst>
              <a:ext uri="{FF2B5EF4-FFF2-40B4-BE49-F238E27FC236}">
                <a16:creationId xmlns:a16="http://schemas.microsoft.com/office/drawing/2014/main" id="{678E78EB-3A4E-1A50-7DC3-C7E4C795CC3B}"/>
              </a:ext>
            </a:extLst>
          </p:cNvPr>
          <p:cNvPicPr>
            <a:picLocks noChangeAspect="1"/>
          </p:cNvPicPr>
          <p:nvPr/>
        </p:nvPicPr>
        <p:blipFill>
          <a:blip r:embed="rId6"/>
          <a:stretch>
            <a:fillRect/>
          </a:stretch>
        </p:blipFill>
        <p:spPr>
          <a:xfrm>
            <a:off x="1905986" y="3569341"/>
            <a:ext cx="363541" cy="363541"/>
          </a:xfrm>
          <a:prstGeom prst="rect">
            <a:avLst/>
          </a:prstGeom>
        </p:spPr>
      </p:pic>
      <p:pic>
        <p:nvPicPr>
          <p:cNvPr id="28" name="Picture 27">
            <a:extLst>
              <a:ext uri="{FF2B5EF4-FFF2-40B4-BE49-F238E27FC236}">
                <a16:creationId xmlns:a16="http://schemas.microsoft.com/office/drawing/2014/main" id="{D156A3BB-E02C-18EC-A543-FD25944AB662}"/>
              </a:ext>
            </a:extLst>
          </p:cNvPr>
          <p:cNvPicPr>
            <a:picLocks noChangeAspect="1"/>
          </p:cNvPicPr>
          <p:nvPr/>
        </p:nvPicPr>
        <p:blipFill>
          <a:blip r:embed="rId6"/>
          <a:stretch>
            <a:fillRect/>
          </a:stretch>
        </p:blipFill>
        <p:spPr>
          <a:xfrm>
            <a:off x="1905986" y="4255141"/>
            <a:ext cx="363541" cy="363541"/>
          </a:xfrm>
          <a:prstGeom prst="rect">
            <a:avLst/>
          </a:prstGeom>
        </p:spPr>
      </p:pic>
      <p:pic>
        <p:nvPicPr>
          <p:cNvPr id="29" name="Picture 28">
            <a:extLst>
              <a:ext uri="{FF2B5EF4-FFF2-40B4-BE49-F238E27FC236}">
                <a16:creationId xmlns:a16="http://schemas.microsoft.com/office/drawing/2014/main" id="{2F98EF97-B761-EC49-159E-9E4D8FC04AF2}"/>
              </a:ext>
            </a:extLst>
          </p:cNvPr>
          <p:cNvPicPr>
            <a:picLocks noChangeAspect="1"/>
          </p:cNvPicPr>
          <p:nvPr/>
        </p:nvPicPr>
        <p:blipFill>
          <a:blip r:embed="rId6"/>
          <a:stretch>
            <a:fillRect/>
          </a:stretch>
        </p:blipFill>
        <p:spPr>
          <a:xfrm>
            <a:off x="1905986" y="4986661"/>
            <a:ext cx="363541" cy="363541"/>
          </a:xfrm>
          <a:prstGeom prst="rect">
            <a:avLst/>
          </a:prstGeom>
        </p:spPr>
      </p:pic>
      <p:pic>
        <p:nvPicPr>
          <p:cNvPr id="30" name="Picture 29">
            <a:extLst>
              <a:ext uri="{FF2B5EF4-FFF2-40B4-BE49-F238E27FC236}">
                <a16:creationId xmlns:a16="http://schemas.microsoft.com/office/drawing/2014/main" id="{9FE1F345-BF4D-C04C-A2D9-21F5C7977EC3}"/>
              </a:ext>
            </a:extLst>
          </p:cNvPr>
          <p:cNvPicPr>
            <a:picLocks noChangeAspect="1"/>
          </p:cNvPicPr>
          <p:nvPr/>
        </p:nvPicPr>
        <p:blipFill>
          <a:blip r:embed="rId7"/>
          <a:stretch>
            <a:fillRect/>
          </a:stretch>
        </p:blipFill>
        <p:spPr>
          <a:xfrm>
            <a:off x="7465932" y="2865253"/>
            <a:ext cx="403917" cy="422704"/>
          </a:xfrm>
          <a:prstGeom prst="rect">
            <a:avLst/>
          </a:prstGeom>
        </p:spPr>
      </p:pic>
      <p:pic>
        <p:nvPicPr>
          <p:cNvPr id="31" name="Picture 30">
            <a:extLst>
              <a:ext uri="{FF2B5EF4-FFF2-40B4-BE49-F238E27FC236}">
                <a16:creationId xmlns:a16="http://schemas.microsoft.com/office/drawing/2014/main" id="{BB44E193-6BE4-7DEC-6F7E-85C988D54E3D}"/>
              </a:ext>
            </a:extLst>
          </p:cNvPr>
          <p:cNvPicPr>
            <a:picLocks noChangeAspect="1"/>
          </p:cNvPicPr>
          <p:nvPr/>
        </p:nvPicPr>
        <p:blipFill>
          <a:blip r:embed="rId8"/>
          <a:stretch>
            <a:fillRect/>
          </a:stretch>
        </p:blipFill>
        <p:spPr>
          <a:xfrm>
            <a:off x="7483244" y="4258054"/>
            <a:ext cx="358063" cy="445159"/>
          </a:xfrm>
          <a:prstGeom prst="rect">
            <a:avLst/>
          </a:prstGeom>
        </p:spPr>
      </p:pic>
      <p:pic>
        <p:nvPicPr>
          <p:cNvPr id="32" name="Picture 31">
            <a:extLst>
              <a:ext uri="{FF2B5EF4-FFF2-40B4-BE49-F238E27FC236}">
                <a16:creationId xmlns:a16="http://schemas.microsoft.com/office/drawing/2014/main" id="{0EEB75BF-AB21-458E-F8C3-F1431D1A0768}"/>
              </a:ext>
            </a:extLst>
          </p:cNvPr>
          <p:cNvPicPr>
            <a:picLocks noChangeAspect="1"/>
          </p:cNvPicPr>
          <p:nvPr/>
        </p:nvPicPr>
        <p:blipFill>
          <a:blip r:embed="rId9"/>
          <a:stretch>
            <a:fillRect/>
          </a:stretch>
        </p:blipFill>
        <p:spPr>
          <a:xfrm>
            <a:off x="7482769" y="3535128"/>
            <a:ext cx="363541" cy="494043"/>
          </a:xfrm>
          <a:prstGeom prst="rect">
            <a:avLst/>
          </a:prstGeom>
        </p:spPr>
      </p:pic>
      <p:pic>
        <p:nvPicPr>
          <p:cNvPr id="33" name="Picture 32">
            <a:extLst>
              <a:ext uri="{FF2B5EF4-FFF2-40B4-BE49-F238E27FC236}">
                <a16:creationId xmlns:a16="http://schemas.microsoft.com/office/drawing/2014/main" id="{2EF0BEFF-048E-81A8-06A2-15D5ADF92648}"/>
              </a:ext>
            </a:extLst>
          </p:cNvPr>
          <p:cNvPicPr>
            <a:picLocks noChangeAspect="1"/>
          </p:cNvPicPr>
          <p:nvPr/>
        </p:nvPicPr>
        <p:blipFill>
          <a:blip r:embed="rId10"/>
          <a:stretch>
            <a:fillRect/>
          </a:stretch>
        </p:blipFill>
        <p:spPr>
          <a:xfrm>
            <a:off x="7409542" y="4971841"/>
            <a:ext cx="546101" cy="461361"/>
          </a:xfrm>
          <a:prstGeom prst="rect">
            <a:avLst/>
          </a:prstGeom>
        </p:spPr>
      </p:pic>
    </p:spTree>
    <p:extLst>
      <p:ext uri="{BB962C8B-B14F-4D97-AF65-F5344CB8AC3E}">
        <p14:creationId xmlns:p14="http://schemas.microsoft.com/office/powerpoint/2010/main" val="36550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96202EA0-3ACE-094C-D57D-5C3B94E8C53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15B53A-986B-FFEC-BB80-A9E01F9FFB4E}"/>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25643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artoon of a worm&#10;&#10;AI-generated content may be incorrect.">
            <a:extLst>
              <a:ext uri="{FF2B5EF4-FFF2-40B4-BE49-F238E27FC236}">
                <a16:creationId xmlns:a16="http://schemas.microsoft.com/office/drawing/2014/main" id="{0B3BD152-3E96-A2A9-EF42-2F184512C870}"/>
              </a:ext>
            </a:extLst>
          </p:cNvPr>
          <p:cNvPicPr>
            <a:picLocks noChangeAspect="1"/>
          </p:cNvPicPr>
          <p:nvPr/>
        </p:nvPicPr>
        <p:blipFill>
          <a:blip r:embed="rId3"/>
          <a:stretch>
            <a:fillRect/>
          </a:stretch>
        </p:blipFill>
        <p:spPr>
          <a:xfrm>
            <a:off x="138964" y="4785360"/>
            <a:ext cx="902393" cy="1276542"/>
          </a:xfrm>
          <a:prstGeom prst="rect">
            <a:avLst/>
          </a:prstGeom>
        </p:spPr>
      </p:pic>
      <p:pic>
        <p:nvPicPr>
          <p:cNvPr id="3" name="Google Shape;148;p6">
            <a:extLst>
              <a:ext uri="{FF2B5EF4-FFF2-40B4-BE49-F238E27FC236}">
                <a16:creationId xmlns:a16="http://schemas.microsoft.com/office/drawing/2014/main" id="{E4016168-361E-313F-A0C3-8DE25A7F38F6}"/>
              </a:ext>
            </a:extLst>
          </p:cNvPr>
          <p:cNvPicPr preferRelativeResize="0"/>
          <p:nvPr/>
        </p:nvPicPr>
        <p:blipFill>
          <a:blip r:embed="rId4"/>
          <a:srcRect/>
          <a:stretch/>
        </p:blipFill>
        <p:spPr>
          <a:xfrm>
            <a:off x="1202266" y="1065593"/>
            <a:ext cx="3063681" cy="2097442"/>
          </a:xfrm>
          <a:prstGeom prst="roundRect">
            <a:avLst>
              <a:gd name="adj" fmla="val 8594"/>
            </a:avLst>
          </a:prstGeom>
          <a:solidFill>
            <a:srgbClr val="FFFFFF">
              <a:shade val="85000"/>
            </a:srgbClr>
          </a:solidFill>
          <a:ln>
            <a:noFill/>
          </a:ln>
          <a:effectLst/>
        </p:spPr>
      </p:pic>
      <p:pic>
        <p:nvPicPr>
          <p:cNvPr id="4" name="Google Shape;150;p6">
            <a:extLst>
              <a:ext uri="{FF2B5EF4-FFF2-40B4-BE49-F238E27FC236}">
                <a16:creationId xmlns:a16="http://schemas.microsoft.com/office/drawing/2014/main" id="{5943F083-606F-3FB7-D9D1-319E1BC29151}"/>
              </a:ext>
            </a:extLst>
          </p:cNvPr>
          <p:cNvPicPr preferRelativeResize="0"/>
          <p:nvPr/>
        </p:nvPicPr>
        <p:blipFill>
          <a:blip r:embed="rId5"/>
          <a:srcRect t="13841" b="14971"/>
          <a:stretch>
            <a:fillRect/>
          </a:stretch>
        </p:blipFill>
        <p:spPr>
          <a:xfrm>
            <a:off x="4878053" y="1065593"/>
            <a:ext cx="3191527" cy="2097442"/>
          </a:xfrm>
          <a:prstGeom prst="roundRect">
            <a:avLst>
              <a:gd name="adj" fmla="val 8594"/>
            </a:avLst>
          </a:prstGeom>
          <a:solidFill>
            <a:srgbClr val="FFFFFF">
              <a:shade val="85000"/>
            </a:srgbClr>
          </a:solidFill>
          <a:ln>
            <a:noFill/>
          </a:ln>
          <a:effectLst/>
        </p:spPr>
      </p:pic>
      <p:sp>
        <p:nvSpPr>
          <p:cNvPr id="5" name="TextBox 4">
            <a:extLst>
              <a:ext uri="{FF2B5EF4-FFF2-40B4-BE49-F238E27FC236}">
                <a16:creationId xmlns:a16="http://schemas.microsoft.com/office/drawing/2014/main" id="{8B030E3D-D71E-334E-2E57-219B8A1C544F}"/>
              </a:ext>
            </a:extLst>
          </p:cNvPr>
          <p:cNvSpPr txBox="1"/>
          <p:nvPr/>
        </p:nvSpPr>
        <p:spPr>
          <a:xfrm>
            <a:off x="1202266" y="3337397"/>
            <a:ext cx="3063682" cy="218021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lnSpc>
                <a:spcPct val="115000"/>
              </a:lnSpc>
              <a:spcBef>
                <a:spcPts val="1200"/>
              </a:spcBef>
              <a:spcAft>
                <a:spcPts val="1200"/>
              </a:spcAft>
              <a:buClr>
                <a:schemeClr val="dk1"/>
              </a:buClr>
              <a:buSzPts val="1100"/>
            </a:pPr>
            <a:r>
              <a:rPr lang="en-AU" sz="2200" dirty="0">
                <a:solidFill>
                  <a:schemeClr val="bg1"/>
                </a:solidFill>
                <a:latin typeface="VAG Rounded Std Light" panose="020F0502020204020204" pitchFamily="34" charset="77"/>
                <a:ea typeface="Calibri"/>
                <a:cs typeface="Calibri"/>
                <a:sym typeface="Calibri"/>
              </a:rPr>
              <a:t>This is called </a:t>
            </a:r>
            <a:br>
              <a:rPr lang="en-AU" sz="2200" dirty="0">
                <a:solidFill>
                  <a:schemeClr val="bg1"/>
                </a:solidFill>
                <a:latin typeface="VAG Rounded Std Light" panose="020F0502020204020204" pitchFamily="34" charset="77"/>
                <a:ea typeface="Calibri"/>
                <a:cs typeface="Calibri"/>
                <a:sym typeface="Calibri"/>
              </a:rPr>
            </a:br>
            <a:r>
              <a:rPr lang="en-AU" sz="2200" dirty="0">
                <a:solidFill>
                  <a:schemeClr val="bg1"/>
                </a:solidFill>
                <a:latin typeface="VAG Rounded Std Light" panose="020F0502020204020204" pitchFamily="34" charset="77"/>
                <a:ea typeface="Calibri"/>
                <a:cs typeface="Calibri"/>
                <a:sym typeface="Calibri"/>
              </a:rPr>
              <a:t>a cocoon. </a:t>
            </a:r>
          </a:p>
        </p:txBody>
      </p:sp>
      <p:sp>
        <p:nvSpPr>
          <p:cNvPr id="6" name="TextBox 5">
            <a:extLst>
              <a:ext uri="{FF2B5EF4-FFF2-40B4-BE49-F238E27FC236}">
                <a16:creationId xmlns:a16="http://schemas.microsoft.com/office/drawing/2014/main" id="{92C72F1E-B666-CF09-6FE5-74255A599695}"/>
              </a:ext>
            </a:extLst>
          </p:cNvPr>
          <p:cNvSpPr txBox="1"/>
          <p:nvPr/>
        </p:nvSpPr>
        <p:spPr>
          <a:xfrm>
            <a:off x="4878053" y="3337397"/>
            <a:ext cx="3191527" cy="218021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AU" dirty="0">
                <a:latin typeface="VAG Rounded Std Light" panose="020F0502020204020204" pitchFamily="34" charset="0"/>
              </a:rPr>
              <a:t>Up to 20 worm eggs are held together in a protective cocoon. The hatchlings emerge and burrow into the soil, where they grow into juvenile, then adult worms.</a:t>
            </a:r>
          </a:p>
        </p:txBody>
      </p:sp>
      <p:sp>
        <p:nvSpPr>
          <p:cNvPr id="7" name="Title 1">
            <a:extLst>
              <a:ext uri="{FF2B5EF4-FFF2-40B4-BE49-F238E27FC236}">
                <a16:creationId xmlns:a16="http://schemas.microsoft.com/office/drawing/2014/main" id="{1BACBAC3-2B86-4448-CC89-1B733A7EC6DA}"/>
              </a:ext>
            </a:extLst>
          </p:cNvPr>
          <p:cNvSpPr txBox="1">
            <a:spLocks/>
          </p:cNvSpPr>
          <p:nvPr/>
        </p:nvSpPr>
        <p:spPr>
          <a:xfrm>
            <a:off x="288000" y="342000"/>
            <a:ext cx="7886700" cy="849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41A152"/>
                </a:solidFill>
                <a:latin typeface="VAG Rounded Std Thin" panose="020F0502020204020204" pitchFamily="34" charset="77"/>
              </a:rPr>
              <a:t>What do you think it is?</a:t>
            </a:r>
          </a:p>
        </p:txBody>
      </p:sp>
    </p:spTree>
    <p:extLst>
      <p:ext uri="{BB962C8B-B14F-4D97-AF65-F5344CB8AC3E}">
        <p14:creationId xmlns:p14="http://schemas.microsoft.com/office/powerpoint/2010/main" val="11336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6419E-C768-9927-FD35-3713673584E1}"/>
            </a:ext>
          </a:extLst>
        </p:cNvPr>
        <p:cNvGrpSpPr/>
        <p:nvPr/>
      </p:nvGrpSpPr>
      <p:grpSpPr>
        <a:xfrm>
          <a:off x="0" y="0"/>
          <a:ext cx="0" cy="0"/>
          <a:chOff x="0" y="0"/>
          <a:chExt cx="0" cy="0"/>
        </a:xfrm>
      </p:grpSpPr>
      <p:sp>
        <p:nvSpPr>
          <p:cNvPr id="5" name="Delay 30">
            <a:extLst>
              <a:ext uri="{FF2B5EF4-FFF2-40B4-BE49-F238E27FC236}">
                <a16:creationId xmlns:a16="http://schemas.microsoft.com/office/drawing/2014/main" id="{51D6E4E2-345B-28BA-FFFD-FDE177201C30}"/>
              </a:ext>
            </a:extLst>
          </p:cNvPr>
          <p:cNvSpPr/>
          <p:nvPr/>
        </p:nvSpPr>
        <p:spPr>
          <a:xfrm rot="16200000">
            <a:off x="5030258" y="2845725"/>
            <a:ext cx="4154893" cy="243411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 name="connsiteX0" fmla="*/ 676663 w 4831556"/>
              <a:gd name="connsiteY0" fmla="*/ 0 h 2160315"/>
              <a:gd name="connsiteX1" fmla="*/ 3810245 w 4831556"/>
              <a:gd name="connsiteY1" fmla="*/ 1 h 2160315"/>
              <a:gd name="connsiteX2" fmla="*/ 4831556 w 4831556"/>
              <a:gd name="connsiteY2" fmla="*/ 1075587 h 2160315"/>
              <a:gd name="connsiteX3" fmla="*/ 3810245 w 4831556"/>
              <a:gd name="connsiteY3" fmla="*/ 2151173 h 2160315"/>
              <a:gd name="connsiteX4" fmla="*/ 11 w 4831556"/>
              <a:gd name="connsiteY4" fmla="*/ 2160315 h 2160315"/>
              <a:gd name="connsiteX5" fmla="*/ 676663 w 4831556"/>
              <a:gd name="connsiteY5" fmla="*/ 0 h 2160315"/>
              <a:gd name="connsiteX0" fmla="*/ 0 w 4154893"/>
              <a:gd name="connsiteY0" fmla="*/ 0 h 2160319"/>
              <a:gd name="connsiteX1" fmla="*/ 3133582 w 4154893"/>
              <a:gd name="connsiteY1" fmla="*/ 1 h 2160319"/>
              <a:gd name="connsiteX2" fmla="*/ 4154893 w 4154893"/>
              <a:gd name="connsiteY2" fmla="*/ 1075587 h 2160319"/>
              <a:gd name="connsiteX3" fmla="*/ 3133582 w 4154893"/>
              <a:gd name="connsiteY3" fmla="*/ 2151173 h 2160319"/>
              <a:gd name="connsiteX4" fmla="*/ 9145 w 4154893"/>
              <a:gd name="connsiteY4" fmla="*/ 2160319 h 2160319"/>
              <a:gd name="connsiteX5" fmla="*/ 0 w 4154893"/>
              <a:gd name="connsiteY5" fmla="*/ 0 h 2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893" h="2160319">
                <a:moveTo>
                  <a:pt x="0" y="0"/>
                </a:moveTo>
                <a:lnTo>
                  <a:pt x="3133582" y="1"/>
                </a:lnTo>
                <a:cubicBezTo>
                  <a:pt x="3697636" y="1"/>
                  <a:pt x="4154893" y="481557"/>
                  <a:pt x="4154893" y="1075587"/>
                </a:cubicBezTo>
                <a:cubicBezTo>
                  <a:pt x="4154893" y="1669617"/>
                  <a:pt x="3697636" y="2151173"/>
                  <a:pt x="3133582" y="2151173"/>
                </a:cubicBezTo>
                <a:lnTo>
                  <a:pt x="9145" y="2160319"/>
                </a:lnTo>
                <a:cubicBezTo>
                  <a:pt x="6097" y="1449358"/>
                  <a:pt x="3048" y="710961"/>
                  <a:pt x="0" y="0"/>
                </a:cubicBezTo>
                <a:close/>
              </a:path>
            </a:pathLst>
          </a:custGeom>
          <a:solidFill>
            <a:srgbClr val="FFD8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elay 30">
            <a:extLst>
              <a:ext uri="{FF2B5EF4-FFF2-40B4-BE49-F238E27FC236}">
                <a16:creationId xmlns:a16="http://schemas.microsoft.com/office/drawing/2014/main" id="{09F0EFEF-24D4-E703-C0E0-CFD4C59227FC}"/>
              </a:ext>
            </a:extLst>
          </p:cNvPr>
          <p:cNvSpPr/>
          <p:nvPr/>
        </p:nvSpPr>
        <p:spPr>
          <a:xfrm rot="16200000">
            <a:off x="2457977" y="2845726"/>
            <a:ext cx="4154893" cy="243411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 name="connsiteX0" fmla="*/ 676663 w 4831556"/>
              <a:gd name="connsiteY0" fmla="*/ 0 h 2160315"/>
              <a:gd name="connsiteX1" fmla="*/ 3810245 w 4831556"/>
              <a:gd name="connsiteY1" fmla="*/ 1 h 2160315"/>
              <a:gd name="connsiteX2" fmla="*/ 4831556 w 4831556"/>
              <a:gd name="connsiteY2" fmla="*/ 1075587 h 2160315"/>
              <a:gd name="connsiteX3" fmla="*/ 3810245 w 4831556"/>
              <a:gd name="connsiteY3" fmla="*/ 2151173 h 2160315"/>
              <a:gd name="connsiteX4" fmla="*/ 11 w 4831556"/>
              <a:gd name="connsiteY4" fmla="*/ 2160315 h 2160315"/>
              <a:gd name="connsiteX5" fmla="*/ 676663 w 4831556"/>
              <a:gd name="connsiteY5" fmla="*/ 0 h 2160315"/>
              <a:gd name="connsiteX0" fmla="*/ 0 w 4154893"/>
              <a:gd name="connsiteY0" fmla="*/ 0 h 2160319"/>
              <a:gd name="connsiteX1" fmla="*/ 3133582 w 4154893"/>
              <a:gd name="connsiteY1" fmla="*/ 1 h 2160319"/>
              <a:gd name="connsiteX2" fmla="*/ 4154893 w 4154893"/>
              <a:gd name="connsiteY2" fmla="*/ 1075587 h 2160319"/>
              <a:gd name="connsiteX3" fmla="*/ 3133582 w 4154893"/>
              <a:gd name="connsiteY3" fmla="*/ 2151173 h 2160319"/>
              <a:gd name="connsiteX4" fmla="*/ 9145 w 4154893"/>
              <a:gd name="connsiteY4" fmla="*/ 2160319 h 2160319"/>
              <a:gd name="connsiteX5" fmla="*/ 0 w 4154893"/>
              <a:gd name="connsiteY5" fmla="*/ 0 h 2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893" h="2160319">
                <a:moveTo>
                  <a:pt x="0" y="0"/>
                </a:moveTo>
                <a:lnTo>
                  <a:pt x="3133582" y="1"/>
                </a:lnTo>
                <a:cubicBezTo>
                  <a:pt x="3697636" y="1"/>
                  <a:pt x="4154893" y="481557"/>
                  <a:pt x="4154893" y="1075587"/>
                </a:cubicBezTo>
                <a:cubicBezTo>
                  <a:pt x="4154893" y="1669617"/>
                  <a:pt x="3697636" y="2151173"/>
                  <a:pt x="3133582" y="2151173"/>
                </a:cubicBezTo>
                <a:lnTo>
                  <a:pt x="9145" y="2160319"/>
                </a:lnTo>
                <a:cubicBezTo>
                  <a:pt x="6097" y="1449358"/>
                  <a:pt x="3048" y="710961"/>
                  <a:pt x="0" y="0"/>
                </a:cubicBezTo>
                <a:close/>
              </a:path>
            </a:pathLst>
          </a:custGeom>
          <a:solidFill>
            <a:srgbClr val="FFD8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elay 30">
            <a:extLst>
              <a:ext uri="{FF2B5EF4-FFF2-40B4-BE49-F238E27FC236}">
                <a16:creationId xmlns:a16="http://schemas.microsoft.com/office/drawing/2014/main" id="{EF1E2F98-2528-9169-06DF-2F989C9616FF}"/>
              </a:ext>
            </a:extLst>
          </p:cNvPr>
          <p:cNvSpPr/>
          <p:nvPr/>
        </p:nvSpPr>
        <p:spPr>
          <a:xfrm rot="16200000">
            <a:off x="-105622" y="2845727"/>
            <a:ext cx="4154893" cy="243411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 name="connsiteX0" fmla="*/ 676663 w 4831556"/>
              <a:gd name="connsiteY0" fmla="*/ 0 h 2160315"/>
              <a:gd name="connsiteX1" fmla="*/ 3810245 w 4831556"/>
              <a:gd name="connsiteY1" fmla="*/ 1 h 2160315"/>
              <a:gd name="connsiteX2" fmla="*/ 4831556 w 4831556"/>
              <a:gd name="connsiteY2" fmla="*/ 1075587 h 2160315"/>
              <a:gd name="connsiteX3" fmla="*/ 3810245 w 4831556"/>
              <a:gd name="connsiteY3" fmla="*/ 2151173 h 2160315"/>
              <a:gd name="connsiteX4" fmla="*/ 11 w 4831556"/>
              <a:gd name="connsiteY4" fmla="*/ 2160315 h 2160315"/>
              <a:gd name="connsiteX5" fmla="*/ 676663 w 4831556"/>
              <a:gd name="connsiteY5" fmla="*/ 0 h 2160315"/>
              <a:gd name="connsiteX0" fmla="*/ 0 w 4154893"/>
              <a:gd name="connsiteY0" fmla="*/ 0 h 2160319"/>
              <a:gd name="connsiteX1" fmla="*/ 3133582 w 4154893"/>
              <a:gd name="connsiteY1" fmla="*/ 1 h 2160319"/>
              <a:gd name="connsiteX2" fmla="*/ 4154893 w 4154893"/>
              <a:gd name="connsiteY2" fmla="*/ 1075587 h 2160319"/>
              <a:gd name="connsiteX3" fmla="*/ 3133582 w 4154893"/>
              <a:gd name="connsiteY3" fmla="*/ 2151173 h 2160319"/>
              <a:gd name="connsiteX4" fmla="*/ 9145 w 4154893"/>
              <a:gd name="connsiteY4" fmla="*/ 2160319 h 2160319"/>
              <a:gd name="connsiteX5" fmla="*/ 0 w 4154893"/>
              <a:gd name="connsiteY5" fmla="*/ 0 h 2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893" h="2160319">
                <a:moveTo>
                  <a:pt x="0" y="0"/>
                </a:moveTo>
                <a:lnTo>
                  <a:pt x="3133582" y="1"/>
                </a:lnTo>
                <a:cubicBezTo>
                  <a:pt x="3697636" y="1"/>
                  <a:pt x="4154893" y="481557"/>
                  <a:pt x="4154893" y="1075587"/>
                </a:cubicBezTo>
                <a:cubicBezTo>
                  <a:pt x="4154893" y="1669617"/>
                  <a:pt x="3697636" y="2151173"/>
                  <a:pt x="3133582" y="2151173"/>
                </a:cubicBezTo>
                <a:lnTo>
                  <a:pt x="9145" y="2160319"/>
                </a:lnTo>
                <a:cubicBezTo>
                  <a:pt x="6097" y="1449358"/>
                  <a:pt x="3048" y="710961"/>
                  <a:pt x="0" y="0"/>
                </a:cubicBezTo>
                <a:close/>
              </a:path>
            </a:pathLst>
          </a:custGeom>
          <a:solidFill>
            <a:srgbClr val="FFD8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F63B52-76DA-995A-C3EC-8B1277A2BA7D}"/>
              </a:ext>
            </a:extLst>
          </p:cNvPr>
          <p:cNvSpPr>
            <a:spLocks noGrp="1"/>
          </p:cNvSpPr>
          <p:nvPr>
            <p:ph type="title" idx="4294967295"/>
          </p:nvPr>
        </p:nvSpPr>
        <p:spPr>
          <a:xfrm>
            <a:off x="288000" y="288000"/>
            <a:ext cx="7886700" cy="863600"/>
          </a:xfrm>
        </p:spPr>
        <p:txBody>
          <a:bodyPr anchor="t" anchorCtr="0"/>
          <a:lstStyle/>
          <a:p>
            <a:r>
              <a:rPr lang="en-US" dirty="0">
                <a:solidFill>
                  <a:schemeClr val="bg1"/>
                </a:solidFill>
              </a:rPr>
              <a:t>Let’s research</a:t>
            </a:r>
          </a:p>
        </p:txBody>
      </p:sp>
      <p:pic>
        <p:nvPicPr>
          <p:cNvPr id="4" name="Graphic 3">
            <a:extLst>
              <a:ext uri="{FF2B5EF4-FFF2-40B4-BE49-F238E27FC236}">
                <a16:creationId xmlns:a16="http://schemas.microsoft.com/office/drawing/2014/main" id="{AFA8146B-961D-F451-C0E5-4F100C65BCE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7"/>
          </a:xfrm>
          <a:prstGeom prst="rect">
            <a:avLst/>
          </a:prstGeom>
        </p:spPr>
      </p:pic>
      <p:sp>
        <p:nvSpPr>
          <p:cNvPr id="9" name="Rounded Rectangle 4">
            <a:extLst>
              <a:ext uri="{FF2B5EF4-FFF2-40B4-BE49-F238E27FC236}">
                <a16:creationId xmlns:a16="http://schemas.microsoft.com/office/drawing/2014/main" id="{6BB8390C-8624-689C-FFA8-454C2C067C6E}"/>
              </a:ext>
            </a:extLst>
          </p:cNvPr>
          <p:cNvSpPr txBox="1"/>
          <p:nvPr/>
        </p:nvSpPr>
        <p:spPr>
          <a:xfrm>
            <a:off x="997086" y="3836105"/>
            <a:ext cx="1949476" cy="2619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products does the worm farm produce?</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much does it produce?</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difficult is it to harvest? </a:t>
            </a:r>
          </a:p>
        </p:txBody>
      </p:sp>
      <p:sp>
        <p:nvSpPr>
          <p:cNvPr id="35" name="Oval 34">
            <a:extLst>
              <a:ext uri="{FF2B5EF4-FFF2-40B4-BE49-F238E27FC236}">
                <a16:creationId xmlns:a16="http://schemas.microsoft.com/office/drawing/2014/main" id="{ECAD97C1-756D-EC3E-A0FB-B5DFE85A33CD}"/>
              </a:ext>
            </a:extLst>
          </p:cNvPr>
          <p:cNvSpPr/>
          <p:nvPr/>
        </p:nvSpPr>
        <p:spPr>
          <a:xfrm>
            <a:off x="997086" y="1750694"/>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39C75EB-7493-7597-B86B-7323E1AF28B9}"/>
              </a:ext>
            </a:extLst>
          </p:cNvPr>
          <p:cNvSpPr txBox="1"/>
          <p:nvPr/>
        </p:nvSpPr>
        <p:spPr>
          <a:xfrm>
            <a:off x="997086" y="2288509"/>
            <a:ext cx="1949476" cy="923330"/>
          </a:xfrm>
          <a:prstGeom prst="rect">
            <a:avLst/>
          </a:prstGeom>
          <a:noFill/>
        </p:spPr>
        <p:txBody>
          <a:bodyPr wrap="square">
            <a:spAutoFit/>
          </a:bodyPr>
          <a:lstStyle/>
          <a:p>
            <a:pPr algn="ctr"/>
            <a:r>
              <a:rPr lang="en-AU" b="1" dirty="0">
                <a:latin typeface="VAG Rounded Std Thin" panose="020F0502020204020204" pitchFamily="34" charset="77"/>
              </a:rPr>
              <a:t>What products from the worm farm can we sell? </a:t>
            </a:r>
          </a:p>
        </p:txBody>
      </p:sp>
      <p:sp>
        <p:nvSpPr>
          <p:cNvPr id="36" name="Oval 35">
            <a:extLst>
              <a:ext uri="{FF2B5EF4-FFF2-40B4-BE49-F238E27FC236}">
                <a16:creationId xmlns:a16="http://schemas.microsoft.com/office/drawing/2014/main" id="{F3712278-CB14-210E-ED78-EDF80D183F72}"/>
              </a:ext>
            </a:extLst>
          </p:cNvPr>
          <p:cNvSpPr/>
          <p:nvPr/>
        </p:nvSpPr>
        <p:spPr>
          <a:xfrm>
            <a:off x="3560685" y="1750694"/>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0322B45-3312-F0FA-8581-B89E69625122}"/>
              </a:ext>
            </a:extLst>
          </p:cNvPr>
          <p:cNvSpPr txBox="1"/>
          <p:nvPr/>
        </p:nvSpPr>
        <p:spPr>
          <a:xfrm>
            <a:off x="3786511" y="2288509"/>
            <a:ext cx="1497824" cy="923330"/>
          </a:xfrm>
          <a:prstGeom prst="rect">
            <a:avLst/>
          </a:prstGeom>
          <a:noFill/>
        </p:spPr>
        <p:txBody>
          <a:bodyPr wrap="square">
            <a:spAutoFit/>
          </a:bodyPr>
          <a:lstStyle/>
          <a:p>
            <a:pPr algn="ctr"/>
            <a:r>
              <a:rPr lang="en-AU" b="1" dirty="0">
                <a:latin typeface="VAG Rounded Std Thin" panose="020F0502020204020204" pitchFamily="34" charset="77"/>
              </a:rPr>
              <a:t>How can we advertise our product? </a:t>
            </a:r>
          </a:p>
        </p:txBody>
      </p:sp>
      <p:sp>
        <p:nvSpPr>
          <p:cNvPr id="37" name="Oval 36">
            <a:extLst>
              <a:ext uri="{FF2B5EF4-FFF2-40B4-BE49-F238E27FC236}">
                <a16:creationId xmlns:a16="http://schemas.microsoft.com/office/drawing/2014/main" id="{C71F36B5-74B9-C1DC-E7A5-C0EEF986F919}"/>
              </a:ext>
            </a:extLst>
          </p:cNvPr>
          <p:cNvSpPr/>
          <p:nvPr/>
        </p:nvSpPr>
        <p:spPr>
          <a:xfrm>
            <a:off x="6132966" y="1750694"/>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A63202C-317E-60A1-7C31-726DF591B3DC}"/>
              </a:ext>
            </a:extLst>
          </p:cNvPr>
          <p:cNvSpPr txBox="1"/>
          <p:nvPr/>
        </p:nvSpPr>
        <p:spPr>
          <a:xfrm>
            <a:off x="6210979" y="2288509"/>
            <a:ext cx="1793450" cy="923330"/>
          </a:xfrm>
          <a:prstGeom prst="rect">
            <a:avLst/>
          </a:prstGeom>
          <a:noFill/>
        </p:spPr>
        <p:txBody>
          <a:bodyPr wrap="square">
            <a:spAutoFit/>
          </a:bodyPr>
          <a:lstStyle/>
          <a:p>
            <a:pPr algn="ctr"/>
            <a:r>
              <a:rPr lang="en-AU" b="1" dirty="0">
                <a:latin typeface="VAG Rounded Std Thin" panose="020F0502020204020204" pitchFamily="34" charset="77"/>
              </a:rPr>
              <a:t>What type of packaging should we use? </a:t>
            </a:r>
          </a:p>
        </p:txBody>
      </p:sp>
      <p:pic>
        <p:nvPicPr>
          <p:cNvPr id="39" name="Picture 38">
            <a:extLst>
              <a:ext uri="{FF2B5EF4-FFF2-40B4-BE49-F238E27FC236}">
                <a16:creationId xmlns:a16="http://schemas.microsoft.com/office/drawing/2014/main" id="{933EDF29-E188-07A5-32CD-090A97D2E196}"/>
              </a:ext>
            </a:extLst>
          </p:cNvPr>
          <p:cNvPicPr>
            <a:picLocks noChangeAspect="1"/>
          </p:cNvPicPr>
          <p:nvPr/>
        </p:nvPicPr>
        <p:blipFill>
          <a:blip r:embed="rId5"/>
          <a:stretch>
            <a:fillRect/>
          </a:stretch>
        </p:blipFill>
        <p:spPr>
          <a:xfrm>
            <a:off x="1605749" y="2006248"/>
            <a:ext cx="732150" cy="236541"/>
          </a:xfrm>
          <a:prstGeom prst="rect">
            <a:avLst/>
          </a:prstGeom>
        </p:spPr>
      </p:pic>
      <p:pic>
        <p:nvPicPr>
          <p:cNvPr id="40" name="Picture 39">
            <a:extLst>
              <a:ext uri="{FF2B5EF4-FFF2-40B4-BE49-F238E27FC236}">
                <a16:creationId xmlns:a16="http://schemas.microsoft.com/office/drawing/2014/main" id="{B2CE1566-8A94-F025-F514-670D5A15D70E}"/>
              </a:ext>
            </a:extLst>
          </p:cNvPr>
          <p:cNvPicPr>
            <a:picLocks noChangeAspect="1"/>
          </p:cNvPicPr>
          <p:nvPr/>
        </p:nvPicPr>
        <p:blipFill>
          <a:blip r:embed="rId5"/>
          <a:stretch>
            <a:fillRect/>
          </a:stretch>
        </p:blipFill>
        <p:spPr>
          <a:xfrm>
            <a:off x="4169348" y="2006248"/>
            <a:ext cx="732150" cy="236541"/>
          </a:xfrm>
          <a:prstGeom prst="rect">
            <a:avLst/>
          </a:prstGeom>
        </p:spPr>
      </p:pic>
      <p:pic>
        <p:nvPicPr>
          <p:cNvPr id="41" name="Picture 40">
            <a:extLst>
              <a:ext uri="{FF2B5EF4-FFF2-40B4-BE49-F238E27FC236}">
                <a16:creationId xmlns:a16="http://schemas.microsoft.com/office/drawing/2014/main" id="{2FDB3A12-9B38-5705-3DAF-614E4DE7699A}"/>
              </a:ext>
            </a:extLst>
          </p:cNvPr>
          <p:cNvPicPr>
            <a:picLocks noChangeAspect="1"/>
          </p:cNvPicPr>
          <p:nvPr/>
        </p:nvPicPr>
        <p:blipFill>
          <a:blip r:embed="rId5"/>
          <a:stretch>
            <a:fillRect/>
          </a:stretch>
        </p:blipFill>
        <p:spPr>
          <a:xfrm>
            <a:off x="6741629" y="2006248"/>
            <a:ext cx="732150" cy="236541"/>
          </a:xfrm>
          <a:prstGeom prst="rect">
            <a:avLst/>
          </a:prstGeom>
        </p:spPr>
      </p:pic>
      <p:sp>
        <p:nvSpPr>
          <p:cNvPr id="11" name="Rounded Rectangle 4">
            <a:extLst>
              <a:ext uri="{FF2B5EF4-FFF2-40B4-BE49-F238E27FC236}">
                <a16:creationId xmlns:a16="http://schemas.microsoft.com/office/drawing/2014/main" id="{132920E5-4857-41CB-134B-97D3E5E4F415}"/>
              </a:ext>
            </a:extLst>
          </p:cNvPr>
          <p:cNvSpPr txBox="1"/>
          <p:nvPr/>
        </p:nvSpPr>
        <p:spPr>
          <a:xfrm>
            <a:off x="3574137" y="3836105"/>
            <a:ext cx="1885996" cy="2619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should our labelling look like?</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will we let people know about our product?  </a:t>
            </a:r>
          </a:p>
        </p:txBody>
      </p:sp>
      <p:sp>
        <p:nvSpPr>
          <p:cNvPr id="12" name="Rounded Rectangle 4">
            <a:extLst>
              <a:ext uri="{FF2B5EF4-FFF2-40B4-BE49-F238E27FC236}">
                <a16:creationId xmlns:a16="http://schemas.microsoft.com/office/drawing/2014/main" id="{B1D70D9C-3FBA-F70A-9D5B-8A71960870B9}"/>
              </a:ext>
            </a:extLst>
          </p:cNvPr>
          <p:cNvSpPr txBox="1"/>
          <p:nvPr/>
        </p:nvSpPr>
        <p:spPr>
          <a:xfrm>
            <a:off x="6018402" y="3836105"/>
            <a:ext cx="2224527" cy="27384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will the packaging be made from?</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Does it need to be waterproof or airtight?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Does it need a lid/tie?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Where will we source the packaging from? </a:t>
            </a:r>
          </a:p>
        </p:txBody>
      </p:sp>
    </p:spTree>
    <p:extLst>
      <p:ext uri="{BB962C8B-B14F-4D97-AF65-F5344CB8AC3E}">
        <p14:creationId xmlns:p14="http://schemas.microsoft.com/office/powerpoint/2010/main" val="21352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35246-9284-E14E-86F8-B79F027B1BFB}"/>
            </a:ext>
          </a:extLst>
        </p:cNvPr>
        <p:cNvGrpSpPr/>
        <p:nvPr/>
      </p:nvGrpSpPr>
      <p:grpSpPr>
        <a:xfrm>
          <a:off x="0" y="0"/>
          <a:ext cx="0" cy="0"/>
          <a:chOff x="0" y="0"/>
          <a:chExt cx="0" cy="0"/>
        </a:xfrm>
      </p:grpSpPr>
      <p:sp>
        <p:nvSpPr>
          <p:cNvPr id="5" name="Delay 30">
            <a:extLst>
              <a:ext uri="{FF2B5EF4-FFF2-40B4-BE49-F238E27FC236}">
                <a16:creationId xmlns:a16="http://schemas.microsoft.com/office/drawing/2014/main" id="{8D063980-8124-954B-067B-55BC2EEB0E6E}"/>
              </a:ext>
            </a:extLst>
          </p:cNvPr>
          <p:cNvSpPr/>
          <p:nvPr/>
        </p:nvSpPr>
        <p:spPr>
          <a:xfrm rot="16200000">
            <a:off x="5030258" y="2845725"/>
            <a:ext cx="4154893" cy="243411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 name="connsiteX0" fmla="*/ 676663 w 4831556"/>
              <a:gd name="connsiteY0" fmla="*/ 0 h 2160315"/>
              <a:gd name="connsiteX1" fmla="*/ 3810245 w 4831556"/>
              <a:gd name="connsiteY1" fmla="*/ 1 h 2160315"/>
              <a:gd name="connsiteX2" fmla="*/ 4831556 w 4831556"/>
              <a:gd name="connsiteY2" fmla="*/ 1075587 h 2160315"/>
              <a:gd name="connsiteX3" fmla="*/ 3810245 w 4831556"/>
              <a:gd name="connsiteY3" fmla="*/ 2151173 h 2160315"/>
              <a:gd name="connsiteX4" fmla="*/ 11 w 4831556"/>
              <a:gd name="connsiteY4" fmla="*/ 2160315 h 2160315"/>
              <a:gd name="connsiteX5" fmla="*/ 676663 w 4831556"/>
              <a:gd name="connsiteY5" fmla="*/ 0 h 2160315"/>
              <a:gd name="connsiteX0" fmla="*/ 0 w 4154893"/>
              <a:gd name="connsiteY0" fmla="*/ 0 h 2160319"/>
              <a:gd name="connsiteX1" fmla="*/ 3133582 w 4154893"/>
              <a:gd name="connsiteY1" fmla="*/ 1 h 2160319"/>
              <a:gd name="connsiteX2" fmla="*/ 4154893 w 4154893"/>
              <a:gd name="connsiteY2" fmla="*/ 1075587 h 2160319"/>
              <a:gd name="connsiteX3" fmla="*/ 3133582 w 4154893"/>
              <a:gd name="connsiteY3" fmla="*/ 2151173 h 2160319"/>
              <a:gd name="connsiteX4" fmla="*/ 9145 w 4154893"/>
              <a:gd name="connsiteY4" fmla="*/ 2160319 h 2160319"/>
              <a:gd name="connsiteX5" fmla="*/ 0 w 4154893"/>
              <a:gd name="connsiteY5" fmla="*/ 0 h 2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893" h="2160319">
                <a:moveTo>
                  <a:pt x="0" y="0"/>
                </a:moveTo>
                <a:lnTo>
                  <a:pt x="3133582" y="1"/>
                </a:lnTo>
                <a:cubicBezTo>
                  <a:pt x="3697636" y="1"/>
                  <a:pt x="4154893" y="481557"/>
                  <a:pt x="4154893" y="1075587"/>
                </a:cubicBezTo>
                <a:cubicBezTo>
                  <a:pt x="4154893" y="1669617"/>
                  <a:pt x="3697636" y="2151173"/>
                  <a:pt x="3133582" y="2151173"/>
                </a:cubicBezTo>
                <a:lnTo>
                  <a:pt x="9145" y="2160319"/>
                </a:lnTo>
                <a:cubicBezTo>
                  <a:pt x="6097" y="1449358"/>
                  <a:pt x="3048" y="710961"/>
                  <a:pt x="0" y="0"/>
                </a:cubicBezTo>
                <a:close/>
              </a:path>
            </a:pathLst>
          </a:custGeom>
          <a:solidFill>
            <a:srgbClr val="FFD8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elay 30">
            <a:extLst>
              <a:ext uri="{FF2B5EF4-FFF2-40B4-BE49-F238E27FC236}">
                <a16:creationId xmlns:a16="http://schemas.microsoft.com/office/drawing/2014/main" id="{06F76A48-64EE-3C94-8CBC-66F2D870E5D6}"/>
              </a:ext>
            </a:extLst>
          </p:cNvPr>
          <p:cNvSpPr/>
          <p:nvPr/>
        </p:nvSpPr>
        <p:spPr>
          <a:xfrm rot="16200000">
            <a:off x="2457977" y="2845726"/>
            <a:ext cx="4154893" cy="243411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 name="connsiteX0" fmla="*/ 676663 w 4831556"/>
              <a:gd name="connsiteY0" fmla="*/ 0 h 2160315"/>
              <a:gd name="connsiteX1" fmla="*/ 3810245 w 4831556"/>
              <a:gd name="connsiteY1" fmla="*/ 1 h 2160315"/>
              <a:gd name="connsiteX2" fmla="*/ 4831556 w 4831556"/>
              <a:gd name="connsiteY2" fmla="*/ 1075587 h 2160315"/>
              <a:gd name="connsiteX3" fmla="*/ 3810245 w 4831556"/>
              <a:gd name="connsiteY3" fmla="*/ 2151173 h 2160315"/>
              <a:gd name="connsiteX4" fmla="*/ 11 w 4831556"/>
              <a:gd name="connsiteY4" fmla="*/ 2160315 h 2160315"/>
              <a:gd name="connsiteX5" fmla="*/ 676663 w 4831556"/>
              <a:gd name="connsiteY5" fmla="*/ 0 h 2160315"/>
              <a:gd name="connsiteX0" fmla="*/ 0 w 4154893"/>
              <a:gd name="connsiteY0" fmla="*/ 0 h 2160319"/>
              <a:gd name="connsiteX1" fmla="*/ 3133582 w 4154893"/>
              <a:gd name="connsiteY1" fmla="*/ 1 h 2160319"/>
              <a:gd name="connsiteX2" fmla="*/ 4154893 w 4154893"/>
              <a:gd name="connsiteY2" fmla="*/ 1075587 h 2160319"/>
              <a:gd name="connsiteX3" fmla="*/ 3133582 w 4154893"/>
              <a:gd name="connsiteY3" fmla="*/ 2151173 h 2160319"/>
              <a:gd name="connsiteX4" fmla="*/ 9145 w 4154893"/>
              <a:gd name="connsiteY4" fmla="*/ 2160319 h 2160319"/>
              <a:gd name="connsiteX5" fmla="*/ 0 w 4154893"/>
              <a:gd name="connsiteY5" fmla="*/ 0 h 2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893" h="2160319">
                <a:moveTo>
                  <a:pt x="0" y="0"/>
                </a:moveTo>
                <a:lnTo>
                  <a:pt x="3133582" y="1"/>
                </a:lnTo>
                <a:cubicBezTo>
                  <a:pt x="3697636" y="1"/>
                  <a:pt x="4154893" y="481557"/>
                  <a:pt x="4154893" y="1075587"/>
                </a:cubicBezTo>
                <a:cubicBezTo>
                  <a:pt x="4154893" y="1669617"/>
                  <a:pt x="3697636" y="2151173"/>
                  <a:pt x="3133582" y="2151173"/>
                </a:cubicBezTo>
                <a:lnTo>
                  <a:pt x="9145" y="2160319"/>
                </a:lnTo>
                <a:cubicBezTo>
                  <a:pt x="6097" y="1449358"/>
                  <a:pt x="3048" y="710961"/>
                  <a:pt x="0" y="0"/>
                </a:cubicBezTo>
                <a:close/>
              </a:path>
            </a:pathLst>
          </a:custGeom>
          <a:solidFill>
            <a:srgbClr val="FFD8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elay 30">
            <a:extLst>
              <a:ext uri="{FF2B5EF4-FFF2-40B4-BE49-F238E27FC236}">
                <a16:creationId xmlns:a16="http://schemas.microsoft.com/office/drawing/2014/main" id="{7F4BF673-0014-80FD-4EDA-2E9E0882160C}"/>
              </a:ext>
            </a:extLst>
          </p:cNvPr>
          <p:cNvSpPr/>
          <p:nvPr/>
        </p:nvSpPr>
        <p:spPr>
          <a:xfrm rot="16200000">
            <a:off x="-105622" y="2845727"/>
            <a:ext cx="4154893" cy="2434113"/>
          </a:xfrm>
          <a:custGeom>
            <a:avLst/>
            <a:gdLst>
              <a:gd name="connsiteX0" fmla="*/ 0 w 2042622"/>
              <a:gd name="connsiteY0" fmla="*/ 0 h 2151171"/>
              <a:gd name="connsiteX1" fmla="*/ 1021311 w 2042622"/>
              <a:gd name="connsiteY1" fmla="*/ 0 h 2151171"/>
              <a:gd name="connsiteX2" fmla="*/ 2042622 w 2042622"/>
              <a:gd name="connsiteY2" fmla="*/ 1075586 h 2151171"/>
              <a:gd name="connsiteX3" fmla="*/ 1021311 w 2042622"/>
              <a:gd name="connsiteY3" fmla="*/ 2151172 h 2151171"/>
              <a:gd name="connsiteX4" fmla="*/ 0 w 2042622"/>
              <a:gd name="connsiteY4" fmla="*/ 2151171 h 2151171"/>
              <a:gd name="connsiteX5" fmla="*/ 0 w 2042622"/>
              <a:gd name="connsiteY5" fmla="*/ 0 h 2151171"/>
              <a:gd name="connsiteX0" fmla="*/ 2779779 w 4822401"/>
              <a:gd name="connsiteY0" fmla="*/ 0 h 2151172"/>
              <a:gd name="connsiteX1" fmla="*/ 3801090 w 4822401"/>
              <a:gd name="connsiteY1" fmla="*/ 0 h 2151172"/>
              <a:gd name="connsiteX2" fmla="*/ 4822401 w 4822401"/>
              <a:gd name="connsiteY2" fmla="*/ 1075586 h 2151172"/>
              <a:gd name="connsiteX3" fmla="*/ 3801090 w 4822401"/>
              <a:gd name="connsiteY3" fmla="*/ 2151172 h 2151172"/>
              <a:gd name="connsiteX4" fmla="*/ 0 w 4822401"/>
              <a:gd name="connsiteY4" fmla="*/ 2142026 h 2151172"/>
              <a:gd name="connsiteX5" fmla="*/ 2779779 w 4822401"/>
              <a:gd name="connsiteY5" fmla="*/ 0 h 2151172"/>
              <a:gd name="connsiteX0" fmla="*/ 0 w 4840690"/>
              <a:gd name="connsiteY0" fmla="*/ 9143 h 2151172"/>
              <a:gd name="connsiteX1" fmla="*/ 3819379 w 4840690"/>
              <a:gd name="connsiteY1" fmla="*/ 0 h 2151172"/>
              <a:gd name="connsiteX2" fmla="*/ 4840690 w 4840690"/>
              <a:gd name="connsiteY2" fmla="*/ 1075586 h 2151172"/>
              <a:gd name="connsiteX3" fmla="*/ 3819379 w 4840690"/>
              <a:gd name="connsiteY3" fmla="*/ 2151172 h 2151172"/>
              <a:gd name="connsiteX4" fmla="*/ 18289 w 4840690"/>
              <a:gd name="connsiteY4" fmla="*/ 2142026 h 2151172"/>
              <a:gd name="connsiteX5" fmla="*/ 0 w 4840690"/>
              <a:gd name="connsiteY5" fmla="*/ 9143 h 2151172"/>
              <a:gd name="connsiteX0" fmla="*/ 0 w 4831546"/>
              <a:gd name="connsiteY0" fmla="*/ 9143 h 2151172"/>
              <a:gd name="connsiteX1" fmla="*/ 3810235 w 4831546"/>
              <a:gd name="connsiteY1" fmla="*/ 0 h 2151172"/>
              <a:gd name="connsiteX2" fmla="*/ 4831546 w 4831546"/>
              <a:gd name="connsiteY2" fmla="*/ 1075586 h 2151172"/>
              <a:gd name="connsiteX3" fmla="*/ 3810235 w 4831546"/>
              <a:gd name="connsiteY3" fmla="*/ 2151172 h 2151172"/>
              <a:gd name="connsiteX4" fmla="*/ 9145 w 4831546"/>
              <a:gd name="connsiteY4" fmla="*/ 2142026 h 2151172"/>
              <a:gd name="connsiteX5" fmla="*/ 0 w 4831546"/>
              <a:gd name="connsiteY5" fmla="*/ 9143 h 2151172"/>
              <a:gd name="connsiteX0" fmla="*/ 878 w 4832424"/>
              <a:gd name="connsiteY0" fmla="*/ 9143 h 2160314"/>
              <a:gd name="connsiteX1" fmla="*/ 3811113 w 4832424"/>
              <a:gd name="connsiteY1" fmla="*/ 0 h 2160314"/>
              <a:gd name="connsiteX2" fmla="*/ 4832424 w 4832424"/>
              <a:gd name="connsiteY2" fmla="*/ 1075586 h 2160314"/>
              <a:gd name="connsiteX3" fmla="*/ 3811113 w 4832424"/>
              <a:gd name="connsiteY3" fmla="*/ 2151172 h 2160314"/>
              <a:gd name="connsiteX4" fmla="*/ 879 w 4832424"/>
              <a:gd name="connsiteY4" fmla="*/ 2160314 h 2160314"/>
              <a:gd name="connsiteX5" fmla="*/ 878 w 4832424"/>
              <a:gd name="connsiteY5" fmla="*/ 9143 h 2160314"/>
              <a:gd name="connsiteX0" fmla="*/ 0 w 4840690"/>
              <a:gd name="connsiteY0" fmla="*/ 0 h 2169459"/>
              <a:gd name="connsiteX1" fmla="*/ 3819379 w 4840690"/>
              <a:gd name="connsiteY1" fmla="*/ 9145 h 2169459"/>
              <a:gd name="connsiteX2" fmla="*/ 4840690 w 4840690"/>
              <a:gd name="connsiteY2" fmla="*/ 1084731 h 2169459"/>
              <a:gd name="connsiteX3" fmla="*/ 3819379 w 4840690"/>
              <a:gd name="connsiteY3" fmla="*/ 2160317 h 2169459"/>
              <a:gd name="connsiteX4" fmla="*/ 9145 w 4840690"/>
              <a:gd name="connsiteY4" fmla="*/ 2169459 h 2169459"/>
              <a:gd name="connsiteX5" fmla="*/ 0 w 4840690"/>
              <a:gd name="connsiteY5" fmla="*/ 0 h 2169459"/>
              <a:gd name="connsiteX0" fmla="*/ 0 w 4840693"/>
              <a:gd name="connsiteY0" fmla="*/ 0 h 2160315"/>
              <a:gd name="connsiteX1" fmla="*/ 3819382 w 4840693"/>
              <a:gd name="connsiteY1" fmla="*/ 1 h 2160315"/>
              <a:gd name="connsiteX2" fmla="*/ 4840693 w 4840693"/>
              <a:gd name="connsiteY2" fmla="*/ 1075587 h 2160315"/>
              <a:gd name="connsiteX3" fmla="*/ 3819382 w 4840693"/>
              <a:gd name="connsiteY3" fmla="*/ 2151173 h 2160315"/>
              <a:gd name="connsiteX4" fmla="*/ 9148 w 4840693"/>
              <a:gd name="connsiteY4" fmla="*/ 2160315 h 2160315"/>
              <a:gd name="connsiteX5" fmla="*/ 0 w 4840693"/>
              <a:gd name="connsiteY5" fmla="*/ 0 h 2160315"/>
              <a:gd name="connsiteX0" fmla="*/ 676663 w 4831556"/>
              <a:gd name="connsiteY0" fmla="*/ 0 h 2160315"/>
              <a:gd name="connsiteX1" fmla="*/ 3810245 w 4831556"/>
              <a:gd name="connsiteY1" fmla="*/ 1 h 2160315"/>
              <a:gd name="connsiteX2" fmla="*/ 4831556 w 4831556"/>
              <a:gd name="connsiteY2" fmla="*/ 1075587 h 2160315"/>
              <a:gd name="connsiteX3" fmla="*/ 3810245 w 4831556"/>
              <a:gd name="connsiteY3" fmla="*/ 2151173 h 2160315"/>
              <a:gd name="connsiteX4" fmla="*/ 11 w 4831556"/>
              <a:gd name="connsiteY4" fmla="*/ 2160315 h 2160315"/>
              <a:gd name="connsiteX5" fmla="*/ 676663 w 4831556"/>
              <a:gd name="connsiteY5" fmla="*/ 0 h 2160315"/>
              <a:gd name="connsiteX0" fmla="*/ 0 w 4154893"/>
              <a:gd name="connsiteY0" fmla="*/ 0 h 2160319"/>
              <a:gd name="connsiteX1" fmla="*/ 3133582 w 4154893"/>
              <a:gd name="connsiteY1" fmla="*/ 1 h 2160319"/>
              <a:gd name="connsiteX2" fmla="*/ 4154893 w 4154893"/>
              <a:gd name="connsiteY2" fmla="*/ 1075587 h 2160319"/>
              <a:gd name="connsiteX3" fmla="*/ 3133582 w 4154893"/>
              <a:gd name="connsiteY3" fmla="*/ 2151173 h 2160319"/>
              <a:gd name="connsiteX4" fmla="*/ 9145 w 4154893"/>
              <a:gd name="connsiteY4" fmla="*/ 2160319 h 2160319"/>
              <a:gd name="connsiteX5" fmla="*/ 0 w 4154893"/>
              <a:gd name="connsiteY5" fmla="*/ 0 h 2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893" h="2160319">
                <a:moveTo>
                  <a:pt x="0" y="0"/>
                </a:moveTo>
                <a:lnTo>
                  <a:pt x="3133582" y="1"/>
                </a:lnTo>
                <a:cubicBezTo>
                  <a:pt x="3697636" y="1"/>
                  <a:pt x="4154893" y="481557"/>
                  <a:pt x="4154893" y="1075587"/>
                </a:cubicBezTo>
                <a:cubicBezTo>
                  <a:pt x="4154893" y="1669617"/>
                  <a:pt x="3697636" y="2151173"/>
                  <a:pt x="3133582" y="2151173"/>
                </a:cubicBezTo>
                <a:lnTo>
                  <a:pt x="9145" y="2160319"/>
                </a:lnTo>
                <a:cubicBezTo>
                  <a:pt x="6097" y="1449358"/>
                  <a:pt x="3048" y="710961"/>
                  <a:pt x="0" y="0"/>
                </a:cubicBezTo>
                <a:close/>
              </a:path>
            </a:pathLst>
          </a:custGeom>
          <a:solidFill>
            <a:srgbClr val="FFD8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D56424-EEE1-A907-8D3E-0A637E4F2468}"/>
              </a:ext>
            </a:extLst>
          </p:cNvPr>
          <p:cNvSpPr>
            <a:spLocks noGrp="1"/>
          </p:cNvSpPr>
          <p:nvPr>
            <p:ph type="title" idx="4294967295"/>
          </p:nvPr>
        </p:nvSpPr>
        <p:spPr>
          <a:xfrm>
            <a:off x="288000" y="288000"/>
            <a:ext cx="7886700" cy="863600"/>
          </a:xfrm>
        </p:spPr>
        <p:txBody>
          <a:bodyPr anchor="t" anchorCtr="0"/>
          <a:lstStyle/>
          <a:p>
            <a:r>
              <a:rPr lang="en-US" dirty="0">
                <a:solidFill>
                  <a:schemeClr val="bg1"/>
                </a:solidFill>
              </a:rPr>
              <a:t>Let’s research</a:t>
            </a:r>
          </a:p>
        </p:txBody>
      </p:sp>
      <p:pic>
        <p:nvPicPr>
          <p:cNvPr id="4" name="Graphic 3">
            <a:extLst>
              <a:ext uri="{FF2B5EF4-FFF2-40B4-BE49-F238E27FC236}">
                <a16:creationId xmlns:a16="http://schemas.microsoft.com/office/drawing/2014/main" id="{94716D7A-764E-C0E9-6D93-496A5BD22B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7"/>
          </a:xfrm>
          <a:prstGeom prst="rect">
            <a:avLst/>
          </a:prstGeom>
        </p:spPr>
      </p:pic>
      <p:sp>
        <p:nvSpPr>
          <p:cNvPr id="9" name="Rounded Rectangle 4">
            <a:extLst>
              <a:ext uri="{FF2B5EF4-FFF2-40B4-BE49-F238E27FC236}">
                <a16:creationId xmlns:a16="http://schemas.microsoft.com/office/drawing/2014/main" id="{0F45DCF8-C0FC-A3E9-93B0-90D930D4B399}"/>
              </a:ext>
            </a:extLst>
          </p:cNvPr>
          <p:cNvSpPr txBox="1"/>
          <p:nvPr/>
        </p:nvSpPr>
        <p:spPr>
          <a:xfrm>
            <a:off x="896501" y="3753809"/>
            <a:ext cx="2164825" cy="2619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factors affect people's purchasing decisions?</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much will people be willing to pay for your product?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will we encourage people to buy our product?</a:t>
            </a:r>
          </a:p>
        </p:txBody>
      </p:sp>
      <p:sp>
        <p:nvSpPr>
          <p:cNvPr id="35" name="Oval 34">
            <a:extLst>
              <a:ext uri="{FF2B5EF4-FFF2-40B4-BE49-F238E27FC236}">
                <a16:creationId xmlns:a16="http://schemas.microsoft.com/office/drawing/2014/main" id="{9BB17B7A-F508-EE17-38B1-60FDF8888044}"/>
              </a:ext>
            </a:extLst>
          </p:cNvPr>
          <p:cNvSpPr/>
          <p:nvPr/>
        </p:nvSpPr>
        <p:spPr>
          <a:xfrm>
            <a:off x="997086" y="1750694"/>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BA5E276-9172-FAF3-1D4A-E5FD58EBDCC4}"/>
              </a:ext>
            </a:extLst>
          </p:cNvPr>
          <p:cNvSpPr txBox="1"/>
          <p:nvPr/>
        </p:nvSpPr>
        <p:spPr>
          <a:xfrm>
            <a:off x="997086" y="2288509"/>
            <a:ext cx="1940793" cy="1200329"/>
          </a:xfrm>
          <a:prstGeom prst="rect">
            <a:avLst/>
          </a:prstGeom>
          <a:noFill/>
        </p:spPr>
        <p:txBody>
          <a:bodyPr wrap="square">
            <a:spAutoFit/>
          </a:bodyPr>
          <a:lstStyle/>
          <a:p>
            <a:pPr algn="ctr"/>
            <a:r>
              <a:rPr lang="en-AU" b="1" dirty="0">
                <a:latin typeface="VAG Rounded Std Thin" panose="020F0502020204020204" pitchFamily="34" charset="77"/>
              </a:rPr>
              <a:t>What purchasing decisions do </a:t>
            </a:r>
            <a:br>
              <a:rPr lang="en-AU" b="1" dirty="0">
                <a:latin typeface="VAG Rounded Std Thin" panose="020F0502020204020204" pitchFamily="34" charset="77"/>
              </a:rPr>
            </a:br>
            <a:r>
              <a:rPr lang="en-AU" b="1" dirty="0">
                <a:latin typeface="VAG Rounded Std Thin" panose="020F0502020204020204" pitchFamily="34" charset="77"/>
              </a:rPr>
              <a:t>we need to consider? </a:t>
            </a:r>
          </a:p>
        </p:txBody>
      </p:sp>
      <p:sp>
        <p:nvSpPr>
          <p:cNvPr id="36" name="Oval 35">
            <a:extLst>
              <a:ext uri="{FF2B5EF4-FFF2-40B4-BE49-F238E27FC236}">
                <a16:creationId xmlns:a16="http://schemas.microsoft.com/office/drawing/2014/main" id="{D6989F9B-DBF2-F986-B7FC-A29D02B55D6A}"/>
              </a:ext>
            </a:extLst>
          </p:cNvPr>
          <p:cNvSpPr/>
          <p:nvPr/>
        </p:nvSpPr>
        <p:spPr>
          <a:xfrm>
            <a:off x="3560685" y="1750694"/>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757B777-DF91-F3C8-880C-F6F0E9937EC4}"/>
              </a:ext>
            </a:extLst>
          </p:cNvPr>
          <p:cNvSpPr txBox="1"/>
          <p:nvPr/>
        </p:nvSpPr>
        <p:spPr>
          <a:xfrm>
            <a:off x="3786511" y="2288509"/>
            <a:ext cx="1497824" cy="923330"/>
          </a:xfrm>
          <a:prstGeom prst="rect">
            <a:avLst/>
          </a:prstGeom>
          <a:noFill/>
        </p:spPr>
        <p:txBody>
          <a:bodyPr wrap="square">
            <a:spAutoFit/>
          </a:bodyPr>
          <a:lstStyle/>
          <a:p>
            <a:pPr algn="ctr"/>
            <a:r>
              <a:rPr lang="en-AU" b="1" dirty="0">
                <a:latin typeface="VAG Rounded Std Thin" panose="020F0502020204020204" pitchFamily="34" charset="77"/>
              </a:rPr>
              <a:t>What are the costs involved? </a:t>
            </a:r>
          </a:p>
        </p:txBody>
      </p:sp>
      <p:sp>
        <p:nvSpPr>
          <p:cNvPr id="37" name="Oval 36">
            <a:extLst>
              <a:ext uri="{FF2B5EF4-FFF2-40B4-BE49-F238E27FC236}">
                <a16:creationId xmlns:a16="http://schemas.microsoft.com/office/drawing/2014/main" id="{6C9E0ECC-5AA2-B20E-4BB8-01D2E09D3AB6}"/>
              </a:ext>
            </a:extLst>
          </p:cNvPr>
          <p:cNvSpPr/>
          <p:nvPr/>
        </p:nvSpPr>
        <p:spPr>
          <a:xfrm>
            <a:off x="6132966" y="1750694"/>
            <a:ext cx="1949476" cy="1949476"/>
          </a:xfrm>
          <a:prstGeom prst="ellipse">
            <a:avLst/>
          </a:prstGeom>
          <a:solidFill>
            <a:srgbClr val="FFD8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5D19632-D3A3-9C58-6597-51BE67DF94F9}"/>
              </a:ext>
            </a:extLst>
          </p:cNvPr>
          <p:cNvSpPr txBox="1"/>
          <p:nvPr/>
        </p:nvSpPr>
        <p:spPr>
          <a:xfrm>
            <a:off x="6210979" y="2288509"/>
            <a:ext cx="1793450" cy="923330"/>
          </a:xfrm>
          <a:prstGeom prst="rect">
            <a:avLst/>
          </a:prstGeom>
          <a:noFill/>
        </p:spPr>
        <p:txBody>
          <a:bodyPr wrap="square">
            <a:spAutoFit/>
          </a:bodyPr>
          <a:lstStyle/>
          <a:p>
            <a:pPr algn="ctr"/>
            <a:r>
              <a:rPr lang="en-AU" b="1" dirty="0">
                <a:latin typeface="VAG Rounded Std Thin" panose="020F0502020204020204" pitchFamily="34" charset="77"/>
              </a:rPr>
              <a:t>What are the benefits for the school? </a:t>
            </a:r>
          </a:p>
        </p:txBody>
      </p:sp>
      <p:pic>
        <p:nvPicPr>
          <p:cNvPr id="39" name="Picture 38">
            <a:extLst>
              <a:ext uri="{FF2B5EF4-FFF2-40B4-BE49-F238E27FC236}">
                <a16:creationId xmlns:a16="http://schemas.microsoft.com/office/drawing/2014/main" id="{05A07390-C2F1-459A-68DB-854946952EC1}"/>
              </a:ext>
            </a:extLst>
          </p:cNvPr>
          <p:cNvPicPr>
            <a:picLocks noChangeAspect="1"/>
          </p:cNvPicPr>
          <p:nvPr/>
        </p:nvPicPr>
        <p:blipFill>
          <a:blip r:embed="rId5"/>
          <a:stretch>
            <a:fillRect/>
          </a:stretch>
        </p:blipFill>
        <p:spPr>
          <a:xfrm>
            <a:off x="1605749" y="2006248"/>
            <a:ext cx="732150" cy="236541"/>
          </a:xfrm>
          <a:prstGeom prst="rect">
            <a:avLst/>
          </a:prstGeom>
        </p:spPr>
      </p:pic>
      <p:pic>
        <p:nvPicPr>
          <p:cNvPr id="40" name="Picture 39">
            <a:extLst>
              <a:ext uri="{FF2B5EF4-FFF2-40B4-BE49-F238E27FC236}">
                <a16:creationId xmlns:a16="http://schemas.microsoft.com/office/drawing/2014/main" id="{052CD003-E15D-90D7-B844-B126226EED0D}"/>
              </a:ext>
            </a:extLst>
          </p:cNvPr>
          <p:cNvPicPr>
            <a:picLocks noChangeAspect="1"/>
          </p:cNvPicPr>
          <p:nvPr/>
        </p:nvPicPr>
        <p:blipFill>
          <a:blip r:embed="rId5"/>
          <a:stretch>
            <a:fillRect/>
          </a:stretch>
        </p:blipFill>
        <p:spPr>
          <a:xfrm>
            <a:off x="4169348" y="2006248"/>
            <a:ext cx="732150" cy="236541"/>
          </a:xfrm>
          <a:prstGeom prst="rect">
            <a:avLst/>
          </a:prstGeom>
        </p:spPr>
      </p:pic>
      <p:pic>
        <p:nvPicPr>
          <p:cNvPr id="41" name="Picture 40">
            <a:extLst>
              <a:ext uri="{FF2B5EF4-FFF2-40B4-BE49-F238E27FC236}">
                <a16:creationId xmlns:a16="http://schemas.microsoft.com/office/drawing/2014/main" id="{086F2915-E784-3B1A-38D8-204FA2047BE8}"/>
              </a:ext>
            </a:extLst>
          </p:cNvPr>
          <p:cNvPicPr>
            <a:picLocks noChangeAspect="1"/>
          </p:cNvPicPr>
          <p:nvPr/>
        </p:nvPicPr>
        <p:blipFill>
          <a:blip r:embed="rId5"/>
          <a:stretch>
            <a:fillRect/>
          </a:stretch>
        </p:blipFill>
        <p:spPr>
          <a:xfrm>
            <a:off x="6741629" y="2006248"/>
            <a:ext cx="732150" cy="236541"/>
          </a:xfrm>
          <a:prstGeom prst="rect">
            <a:avLst/>
          </a:prstGeom>
        </p:spPr>
      </p:pic>
      <p:sp>
        <p:nvSpPr>
          <p:cNvPr id="11" name="Rounded Rectangle 4">
            <a:extLst>
              <a:ext uri="{FF2B5EF4-FFF2-40B4-BE49-F238E27FC236}">
                <a16:creationId xmlns:a16="http://schemas.microsoft.com/office/drawing/2014/main" id="{7B34A90F-AB6E-C342-20D1-90A2CDAD7465}"/>
              </a:ext>
            </a:extLst>
          </p:cNvPr>
          <p:cNvSpPr txBox="1"/>
          <p:nvPr/>
        </p:nvSpPr>
        <p:spPr>
          <a:xfrm>
            <a:off x="3537561" y="3753809"/>
            <a:ext cx="1885996" cy="26195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Are there any costs related to setting up your business?</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Are there any costs related to running your business?</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Will your business earn revenue? </a:t>
            </a:r>
          </a:p>
        </p:txBody>
      </p:sp>
      <p:sp>
        <p:nvSpPr>
          <p:cNvPr id="12" name="Rounded Rectangle 4">
            <a:extLst>
              <a:ext uri="{FF2B5EF4-FFF2-40B4-BE49-F238E27FC236}">
                <a16:creationId xmlns:a16="http://schemas.microsoft.com/office/drawing/2014/main" id="{1D4A553B-B071-43F0-4BB3-FFDE0E5498B5}"/>
              </a:ext>
            </a:extLst>
          </p:cNvPr>
          <p:cNvSpPr txBox="1"/>
          <p:nvPr/>
        </p:nvSpPr>
        <p:spPr>
          <a:xfrm>
            <a:off x="6082411" y="3753809"/>
            <a:ext cx="2156298" cy="21897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can the leachate and castings be used at school?</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can it be used to raise funds for the school?</a:t>
            </a:r>
          </a:p>
        </p:txBody>
      </p:sp>
    </p:spTree>
    <p:extLst>
      <p:ext uri="{BB962C8B-B14F-4D97-AF65-F5344CB8AC3E}">
        <p14:creationId xmlns:p14="http://schemas.microsoft.com/office/powerpoint/2010/main" val="23781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lass jar with a brown liquid in it&#10;&#10;AI-generated content may be incorrect.">
            <a:extLst>
              <a:ext uri="{FF2B5EF4-FFF2-40B4-BE49-F238E27FC236}">
                <a16:creationId xmlns:a16="http://schemas.microsoft.com/office/drawing/2014/main" id="{A693969E-8980-D7B4-5FD5-8A5BF488139B}"/>
              </a:ext>
            </a:extLst>
          </p:cNvPr>
          <p:cNvPicPr>
            <a:picLocks noChangeAspect="1"/>
          </p:cNvPicPr>
          <p:nvPr/>
        </p:nvPicPr>
        <p:blipFill>
          <a:blip r:embed="rId3"/>
          <a:srcRect l="3733" t="6744" r="6580" b="652"/>
          <a:stretch>
            <a:fillRect/>
          </a:stretch>
        </p:blipFill>
        <p:spPr>
          <a:xfrm>
            <a:off x="692704" y="999435"/>
            <a:ext cx="2163916" cy="3160649"/>
          </a:xfrm>
          <a:prstGeom prst="rect">
            <a:avLst/>
          </a:prstGeom>
        </p:spPr>
      </p:pic>
      <p:sp>
        <p:nvSpPr>
          <p:cNvPr id="2" name="Title 3">
            <a:extLst>
              <a:ext uri="{FF2B5EF4-FFF2-40B4-BE49-F238E27FC236}">
                <a16:creationId xmlns:a16="http://schemas.microsoft.com/office/drawing/2014/main" id="{99F094F0-16E4-D731-BF6B-B015738657FE}"/>
              </a:ext>
            </a:extLst>
          </p:cNvPr>
          <p:cNvSpPr txBox="1">
            <a:spLocks/>
          </p:cNvSpPr>
          <p:nvPr/>
        </p:nvSpPr>
        <p:spPr>
          <a:xfrm>
            <a:off x="288000" y="288000"/>
            <a:ext cx="7886700" cy="925512"/>
          </a:xfrm>
          <a:prstGeom prst="rect">
            <a:avLst/>
          </a:prstGeom>
        </p:spPr>
        <p:txBody>
          <a:bodyPr vert="horz" lIns="90000" tIns="45720" rIns="91440" bIns="45720" rtlCol="0" anchor="t" anchorCtr="0">
            <a:normAutofit/>
          </a:bodyPr>
          <a:lstStyle>
            <a:lvl1pPr algn="l" defTabSz="914400" rtl="0" eaLnBrk="1" latinLnBrk="0" hangingPunct="1">
              <a:lnSpc>
                <a:spcPct val="90000"/>
              </a:lnSpc>
              <a:spcBef>
                <a:spcPct val="0"/>
              </a:spcBef>
              <a:buNone/>
              <a:defRPr sz="4400" b="0" i="0" kern="1200">
                <a:solidFill>
                  <a:schemeClr val="tx1"/>
                </a:solidFill>
                <a:latin typeface="VAGRundschriftD" pitchFamily="2" charset="77"/>
                <a:ea typeface="+mj-ea"/>
                <a:cs typeface="+mj-cs"/>
              </a:defRPr>
            </a:lvl1pPr>
          </a:lstStyle>
          <a:p>
            <a:r>
              <a:rPr lang="en-US" sz="3400" b="1" dirty="0">
                <a:solidFill>
                  <a:srgbClr val="41A152"/>
                </a:solidFill>
                <a:latin typeface="VAG Rounded Std Thin" panose="020F0502020204020204" pitchFamily="34" charset="77"/>
              </a:rPr>
              <a:t>Design ideas</a:t>
            </a:r>
          </a:p>
        </p:txBody>
      </p:sp>
      <p:pic>
        <p:nvPicPr>
          <p:cNvPr id="3" name="Picture 2">
            <a:extLst>
              <a:ext uri="{FF2B5EF4-FFF2-40B4-BE49-F238E27FC236}">
                <a16:creationId xmlns:a16="http://schemas.microsoft.com/office/drawing/2014/main" id="{F18F20F5-32BA-0A32-549A-6AAE2AAA7C5B}"/>
              </a:ext>
            </a:extLst>
          </p:cNvPr>
          <p:cNvPicPr>
            <a:picLocks noChangeAspect="1"/>
          </p:cNvPicPr>
          <p:nvPr/>
        </p:nvPicPr>
        <p:blipFill>
          <a:blip r:embed="rId4"/>
          <a:srcRect/>
          <a:stretch/>
        </p:blipFill>
        <p:spPr>
          <a:xfrm>
            <a:off x="3474979" y="1007232"/>
            <a:ext cx="1812754" cy="2744308"/>
          </a:xfrm>
          <a:prstGeom prst="rect">
            <a:avLst/>
          </a:prstGeom>
        </p:spPr>
      </p:pic>
      <p:pic>
        <p:nvPicPr>
          <p:cNvPr id="4" name="Picture 3" descr="A burlap sack with a tag&#10;&#10;AI-generated content may be incorrect.">
            <a:extLst>
              <a:ext uri="{FF2B5EF4-FFF2-40B4-BE49-F238E27FC236}">
                <a16:creationId xmlns:a16="http://schemas.microsoft.com/office/drawing/2014/main" id="{154C827B-0755-0CCA-3F23-FCCE65D2FC2A}"/>
              </a:ext>
            </a:extLst>
          </p:cNvPr>
          <p:cNvPicPr>
            <a:picLocks noChangeAspect="1"/>
          </p:cNvPicPr>
          <p:nvPr/>
        </p:nvPicPr>
        <p:blipFill>
          <a:blip r:embed="rId5"/>
          <a:stretch>
            <a:fillRect/>
          </a:stretch>
        </p:blipFill>
        <p:spPr>
          <a:xfrm>
            <a:off x="1010714" y="4076362"/>
            <a:ext cx="1749835" cy="2475350"/>
          </a:xfrm>
          <a:prstGeom prst="rect">
            <a:avLst/>
          </a:prstGeom>
        </p:spPr>
      </p:pic>
      <p:pic>
        <p:nvPicPr>
          <p:cNvPr id="5" name="Picture 4" descr="A brown paper bag with a yellow label&#10;&#10;AI-generated content may be incorrect.">
            <a:extLst>
              <a:ext uri="{FF2B5EF4-FFF2-40B4-BE49-F238E27FC236}">
                <a16:creationId xmlns:a16="http://schemas.microsoft.com/office/drawing/2014/main" id="{8D562387-C9F2-353D-AE20-3D4DC794A16B}"/>
              </a:ext>
            </a:extLst>
          </p:cNvPr>
          <p:cNvPicPr>
            <a:picLocks noChangeAspect="1"/>
          </p:cNvPicPr>
          <p:nvPr/>
        </p:nvPicPr>
        <p:blipFill>
          <a:blip r:embed="rId6"/>
          <a:srcRect l="7230" t="5824" r="6531" b="9609"/>
          <a:stretch>
            <a:fillRect/>
          </a:stretch>
        </p:blipFill>
        <p:spPr>
          <a:xfrm>
            <a:off x="5933381" y="3915216"/>
            <a:ext cx="1960609" cy="2719805"/>
          </a:xfrm>
          <a:prstGeom prst="rect">
            <a:avLst/>
          </a:prstGeom>
        </p:spPr>
      </p:pic>
      <p:pic>
        <p:nvPicPr>
          <p:cNvPr id="6" name="Picture 5" descr="A jar of honey with a white square label&#10;&#10;AI-generated content may be incorrect.">
            <a:extLst>
              <a:ext uri="{FF2B5EF4-FFF2-40B4-BE49-F238E27FC236}">
                <a16:creationId xmlns:a16="http://schemas.microsoft.com/office/drawing/2014/main" id="{EB11CB0D-99EE-4C8F-D891-5F691A898656}"/>
              </a:ext>
            </a:extLst>
          </p:cNvPr>
          <p:cNvPicPr>
            <a:picLocks noChangeAspect="1"/>
          </p:cNvPicPr>
          <p:nvPr/>
        </p:nvPicPr>
        <p:blipFill>
          <a:blip r:embed="rId7"/>
          <a:srcRect l="12419" t="10760" b="11551"/>
          <a:stretch>
            <a:fillRect/>
          </a:stretch>
        </p:blipFill>
        <p:spPr>
          <a:xfrm>
            <a:off x="5850452" y="1213512"/>
            <a:ext cx="2071605" cy="2599536"/>
          </a:xfrm>
          <a:prstGeom prst="rect">
            <a:avLst/>
          </a:prstGeom>
        </p:spPr>
      </p:pic>
      <p:pic>
        <p:nvPicPr>
          <p:cNvPr id="7" name="Picture 6">
            <a:extLst>
              <a:ext uri="{FF2B5EF4-FFF2-40B4-BE49-F238E27FC236}">
                <a16:creationId xmlns:a16="http://schemas.microsoft.com/office/drawing/2014/main" id="{B27F2172-D418-3422-FEA3-029F7BCCBADE}"/>
              </a:ext>
            </a:extLst>
          </p:cNvPr>
          <p:cNvPicPr>
            <a:picLocks noChangeAspect="1"/>
          </p:cNvPicPr>
          <p:nvPr/>
        </p:nvPicPr>
        <p:blipFill>
          <a:blip r:embed="rId8"/>
          <a:srcRect/>
          <a:stretch/>
        </p:blipFill>
        <p:spPr>
          <a:xfrm>
            <a:off x="3401051" y="3785549"/>
            <a:ext cx="1988874" cy="2812293"/>
          </a:xfrm>
          <a:prstGeom prst="rect">
            <a:avLst/>
          </a:prstGeom>
        </p:spPr>
      </p:pic>
    </p:spTree>
    <p:extLst>
      <p:ext uri="{BB962C8B-B14F-4D97-AF65-F5344CB8AC3E}">
        <p14:creationId xmlns:p14="http://schemas.microsoft.com/office/powerpoint/2010/main" val="3982689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371C4-1818-26E9-00EC-37E3694FA113}"/>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9F991505-63B1-4461-6155-D5B795CB764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3" name="TextBox 2">
            <a:extLst>
              <a:ext uri="{FF2B5EF4-FFF2-40B4-BE49-F238E27FC236}">
                <a16:creationId xmlns:a16="http://schemas.microsoft.com/office/drawing/2014/main" id="{543E0C0F-8A0F-45C6-2308-D4A601BC2EC1}"/>
              </a:ext>
            </a:extLst>
          </p:cNvPr>
          <p:cNvSpPr txBox="1"/>
          <p:nvPr/>
        </p:nvSpPr>
        <p:spPr>
          <a:xfrm>
            <a:off x="878068" y="1441670"/>
            <a:ext cx="5339852" cy="166374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5" name="TextBox 4">
            <a:extLst>
              <a:ext uri="{FF2B5EF4-FFF2-40B4-BE49-F238E27FC236}">
                <a16:creationId xmlns:a16="http://schemas.microsoft.com/office/drawing/2014/main" id="{9B0F7BC1-3FB4-537D-6AB7-F9C671C90971}"/>
              </a:ext>
            </a:extLst>
          </p:cNvPr>
          <p:cNvSpPr txBox="1"/>
          <p:nvPr/>
        </p:nvSpPr>
        <p:spPr>
          <a:xfrm>
            <a:off x="1414248" y="1508776"/>
            <a:ext cx="3304056" cy="1600438"/>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Design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product will you sell?</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will your product be called?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packaging will you use?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What will your label look like?</a:t>
            </a:r>
          </a:p>
        </p:txBody>
      </p:sp>
      <p:pic>
        <p:nvPicPr>
          <p:cNvPr id="12" name="Picture 11">
            <a:extLst>
              <a:ext uri="{FF2B5EF4-FFF2-40B4-BE49-F238E27FC236}">
                <a16:creationId xmlns:a16="http://schemas.microsoft.com/office/drawing/2014/main" id="{F5C045CF-03A5-6163-3A0C-133F94918AF3}"/>
              </a:ext>
            </a:extLst>
          </p:cNvPr>
          <p:cNvPicPr>
            <a:picLocks noChangeAspect="1"/>
          </p:cNvPicPr>
          <p:nvPr/>
        </p:nvPicPr>
        <p:blipFill>
          <a:blip r:embed="rId5"/>
          <a:stretch>
            <a:fillRect/>
          </a:stretch>
        </p:blipFill>
        <p:spPr>
          <a:xfrm>
            <a:off x="369392" y="1348896"/>
            <a:ext cx="939800" cy="876300"/>
          </a:xfrm>
          <a:prstGeom prst="rect">
            <a:avLst/>
          </a:prstGeom>
        </p:spPr>
      </p:pic>
      <p:sp>
        <p:nvSpPr>
          <p:cNvPr id="15" name="TextBox 14">
            <a:extLst>
              <a:ext uri="{FF2B5EF4-FFF2-40B4-BE49-F238E27FC236}">
                <a16:creationId xmlns:a16="http://schemas.microsoft.com/office/drawing/2014/main" id="{93CC3804-07E5-D38F-BB3B-F8B3BB3439E1}"/>
              </a:ext>
            </a:extLst>
          </p:cNvPr>
          <p:cNvSpPr txBox="1"/>
          <p:nvPr/>
        </p:nvSpPr>
        <p:spPr>
          <a:xfrm>
            <a:off x="878068" y="3284178"/>
            <a:ext cx="5339852" cy="166374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pic>
        <p:nvPicPr>
          <p:cNvPr id="16" name="Picture 15">
            <a:extLst>
              <a:ext uri="{FF2B5EF4-FFF2-40B4-BE49-F238E27FC236}">
                <a16:creationId xmlns:a16="http://schemas.microsoft.com/office/drawing/2014/main" id="{43DF8B14-3078-1C64-1C46-15DCB3DE676C}"/>
              </a:ext>
            </a:extLst>
          </p:cNvPr>
          <p:cNvPicPr>
            <a:picLocks noChangeAspect="1"/>
          </p:cNvPicPr>
          <p:nvPr/>
        </p:nvPicPr>
        <p:blipFill>
          <a:blip r:embed="rId6"/>
          <a:stretch>
            <a:fillRect/>
          </a:stretch>
        </p:blipFill>
        <p:spPr>
          <a:xfrm>
            <a:off x="369392" y="3191404"/>
            <a:ext cx="939800" cy="876300"/>
          </a:xfrm>
          <a:prstGeom prst="rect">
            <a:avLst/>
          </a:prstGeom>
        </p:spPr>
      </p:pic>
      <p:sp>
        <p:nvSpPr>
          <p:cNvPr id="20" name="TextBox 19">
            <a:extLst>
              <a:ext uri="{FF2B5EF4-FFF2-40B4-BE49-F238E27FC236}">
                <a16:creationId xmlns:a16="http://schemas.microsoft.com/office/drawing/2014/main" id="{893CC59B-46E0-B4FC-5E4E-99068E5837A3}"/>
              </a:ext>
            </a:extLst>
          </p:cNvPr>
          <p:cNvSpPr txBox="1"/>
          <p:nvPr/>
        </p:nvSpPr>
        <p:spPr>
          <a:xfrm>
            <a:off x="1358984" y="3367544"/>
            <a:ext cx="4858936" cy="1523494"/>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Calculate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Are there any costs related to setting up and running your business?</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much will you charge for your product?</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much profit could your business make each week?</a:t>
            </a:r>
          </a:p>
        </p:txBody>
      </p:sp>
      <p:sp>
        <p:nvSpPr>
          <p:cNvPr id="21" name="TextBox 20">
            <a:extLst>
              <a:ext uri="{FF2B5EF4-FFF2-40B4-BE49-F238E27FC236}">
                <a16:creationId xmlns:a16="http://schemas.microsoft.com/office/drawing/2014/main" id="{FC4FB7B2-C004-B301-AB04-AE94A1A61ED6}"/>
              </a:ext>
            </a:extLst>
          </p:cNvPr>
          <p:cNvSpPr txBox="1"/>
          <p:nvPr/>
        </p:nvSpPr>
        <p:spPr>
          <a:xfrm>
            <a:off x="878068" y="5127202"/>
            <a:ext cx="5339852" cy="1453430"/>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3" name="TextBox 22">
            <a:extLst>
              <a:ext uri="{FF2B5EF4-FFF2-40B4-BE49-F238E27FC236}">
                <a16:creationId xmlns:a16="http://schemas.microsoft.com/office/drawing/2014/main" id="{AF15F8EE-A40B-0213-DBAD-665A5702807B}"/>
              </a:ext>
            </a:extLst>
          </p:cNvPr>
          <p:cNvSpPr txBox="1"/>
          <p:nvPr/>
        </p:nvSpPr>
        <p:spPr>
          <a:xfrm>
            <a:off x="1358984" y="5210568"/>
            <a:ext cx="4584616" cy="1292662"/>
          </a:xfrm>
          <a:prstGeom prst="rect">
            <a:avLst/>
          </a:prstGeom>
          <a:noFill/>
        </p:spPr>
        <p:txBody>
          <a:bodyPr wrap="square">
            <a:spAutoFit/>
          </a:bodyPr>
          <a:lstStyle/>
          <a:p>
            <a:pPr lvl="0">
              <a:spcAft>
                <a:spcPts val="600"/>
              </a:spcAft>
            </a:pPr>
            <a:r>
              <a:rPr lang="en-AU" b="1" dirty="0">
                <a:solidFill>
                  <a:prstClr val="black"/>
                </a:solidFill>
                <a:latin typeface="VAG Rounded Std Light" panose="020F0502020204020204" pitchFamily="34" charset="0"/>
              </a:rPr>
              <a:t>Advertise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How will you let people know about your product?</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Who will your target market be? </a:t>
            </a:r>
          </a:p>
          <a:p>
            <a:pPr marL="180000" lvl="0" indent="-180000">
              <a:spcAft>
                <a:spcPts val="600"/>
              </a:spcAft>
              <a:buFont typeface="Arial" panose="020B0604020202020204" pitchFamily="34" charset="0"/>
              <a:buChar char="•"/>
            </a:pPr>
            <a:r>
              <a:rPr lang="en-AU" sz="1500" dirty="0">
                <a:latin typeface="VAG Rounded Std Light" panose="020F0502020204020204" pitchFamily="34" charset="0"/>
              </a:rPr>
              <a:t>Why should people buy your product?</a:t>
            </a:r>
          </a:p>
        </p:txBody>
      </p:sp>
      <p:pic>
        <p:nvPicPr>
          <p:cNvPr id="24" name="Picture 23">
            <a:extLst>
              <a:ext uri="{FF2B5EF4-FFF2-40B4-BE49-F238E27FC236}">
                <a16:creationId xmlns:a16="http://schemas.microsoft.com/office/drawing/2014/main" id="{F6CB8861-C27F-4385-0551-1B32EDD4AE2C}"/>
              </a:ext>
            </a:extLst>
          </p:cNvPr>
          <p:cNvPicPr>
            <a:picLocks noChangeAspect="1"/>
          </p:cNvPicPr>
          <p:nvPr/>
        </p:nvPicPr>
        <p:blipFill>
          <a:blip r:embed="rId7"/>
          <a:stretch>
            <a:fillRect/>
          </a:stretch>
        </p:blipFill>
        <p:spPr>
          <a:xfrm>
            <a:off x="288000" y="5018578"/>
            <a:ext cx="939800" cy="876300"/>
          </a:xfrm>
          <a:prstGeom prst="rect">
            <a:avLst/>
          </a:prstGeom>
        </p:spPr>
      </p:pic>
      <p:pic>
        <p:nvPicPr>
          <p:cNvPr id="25" name="Picture 24">
            <a:extLst>
              <a:ext uri="{FF2B5EF4-FFF2-40B4-BE49-F238E27FC236}">
                <a16:creationId xmlns:a16="http://schemas.microsoft.com/office/drawing/2014/main" id="{E1557198-06AE-3014-37F2-847BD4EB23DB}"/>
              </a:ext>
            </a:extLst>
          </p:cNvPr>
          <p:cNvPicPr>
            <a:picLocks noChangeAspect="1"/>
          </p:cNvPicPr>
          <p:nvPr/>
        </p:nvPicPr>
        <p:blipFill>
          <a:blip r:embed="rId8"/>
          <a:stretch>
            <a:fillRect/>
          </a:stretch>
        </p:blipFill>
        <p:spPr>
          <a:xfrm>
            <a:off x="6510883" y="4348018"/>
            <a:ext cx="2209800" cy="2095500"/>
          </a:xfrm>
          <a:prstGeom prst="rect">
            <a:avLst/>
          </a:prstGeom>
        </p:spPr>
      </p:pic>
      <p:sp>
        <p:nvSpPr>
          <p:cNvPr id="6" name="Title 1">
            <a:extLst>
              <a:ext uri="{FF2B5EF4-FFF2-40B4-BE49-F238E27FC236}">
                <a16:creationId xmlns:a16="http://schemas.microsoft.com/office/drawing/2014/main" id="{79A159AC-F139-7E1F-DDED-95675F342B7F}"/>
              </a:ext>
            </a:extLst>
          </p:cNvPr>
          <p:cNvSpPr txBox="1">
            <a:spLocks/>
          </p:cNvSpPr>
          <p:nvPr/>
        </p:nvSpPr>
        <p:spPr>
          <a:xfrm>
            <a:off x="288000" y="287338"/>
            <a:ext cx="7886700" cy="8636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400" b="1" i="0" kern="1200">
                <a:solidFill>
                  <a:schemeClr val="tx1"/>
                </a:solidFill>
                <a:latin typeface="VAG Rounded Std Thin" panose="020F0502020204020204" pitchFamily="34" charset="77"/>
                <a:ea typeface="+mj-ea"/>
                <a:cs typeface="+mj-cs"/>
              </a:defRPr>
            </a:lvl1pPr>
          </a:lstStyle>
          <a:p>
            <a:r>
              <a:rPr lang="en-US">
                <a:solidFill>
                  <a:schemeClr val="bg1"/>
                </a:solidFill>
              </a:rPr>
              <a:t>Let’s plan</a:t>
            </a:r>
            <a:endParaRPr lang="en-US" dirty="0">
              <a:solidFill>
                <a:schemeClr val="bg1"/>
              </a:solidFill>
            </a:endParaRPr>
          </a:p>
        </p:txBody>
      </p:sp>
    </p:spTree>
    <p:extLst>
      <p:ext uri="{BB962C8B-B14F-4D97-AF65-F5344CB8AC3E}">
        <p14:creationId xmlns:p14="http://schemas.microsoft.com/office/powerpoint/2010/main" val="268213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9DF6C-0EC9-93FF-0525-F359798FB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C4581-C282-BBE7-DFD4-8623093FB818}"/>
              </a:ext>
            </a:extLst>
          </p:cNvPr>
          <p:cNvSpPr>
            <a:spLocks noGrp="1"/>
          </p:cNvSpPr>
          <p:nvPr>
            <p:ph type="title" idx="4294967295"/>
          </p:nvPr>
        </p:nvSpPr>
        <p:spPr>
          <a:xfrm>
            <a:off x="288000" y="288000"/>
            <a:ext cx="7886700" cy="863600"/>
          </a:xfrm>
        </p:spPr>
        <p:txBody>
          <a:bodyPr anchor="t" anchorCtr="0"/>
          <a:lstStyle/>
          <a:p>
            <a:r>
              <a:rPr lang="en-US" dirty="0">
                <a:solidFill>
                  <a:schemeClr val="bg1"/>
                </a:solidFill>
              </a:rPr>
              <a:t>Let’s create</a:t>
            </a:r>
          </a:p>
        </p:txBody>
      </p:sp>
      <p:pic>
        <p:nvPicPr>
          <p:cNvPr id="4" name="Graphic 3">
            <a:extLst>
              <a:ext uri="{FF2B5EF4-FFF2-40B4-BE49-F238E27FC236}">
                <a16:creationId xmlns:a16="http://schemas.microsoft.com/office/drawing/2014/main" id="{DF4D1702-0D26-61D3-1458-C632B1595BC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6"/>
          </a:xfrm>
          <a:prstGeom prst="rect">
            <a:avLst/>
          </a:prstGeom>
        </p:spPr>
      </p:pic>
      <p:sp>
        <p:nvSpPr>
          <p:cNvPr id="7" name="TextBox 6">
            <a:extLst>
              <a:ext uri="{FF2B5EF4-FFF2-40B4-BE49-F238E27FC236}">
                <a16:creationId xmlns:a16="http://schemas.microsoft.com/office/drawing/2014/main" id="{2B4AC91D-92AF-B318-31D8-10F5A15AE71F}"/>
              </a:ext>
            </a:extLst>
          </p:cNvPr>
          <p:cNvSpPr txBox="1"/>
          <p:nvPr/>
        </p:nvSpPr>
        <p:spPr>
          <a:xfrm>
            <a:off x="323672" y="1659550"/>
            <a:ext cx="4906695" cy="584775"/>
          </a:xfrm>
          <a:prstGeom prst="rect">
            <a:avLst/>
          </a:prstGeom>
          <a:noFill/>
        </p:spPr>
        <p:txBody>
          <a:bodyPr wrap="square" rtlCol="0">
            <a:spAutoFit/>
          </a:bodyPr>
          <a:lstStyle/>
          <a:p>
            <a:pPr lvl="0">
              <a:tabLst>
                <a:tab pos="450215" algn="l"/>
              </a:tabLst>
            </a:pPr>
            <a:r>
              <a:rPr lang="en-AU" sz="1600" dirty="0">
                <a:latin typeface="VAG Rounded Std Light" panose="020F0502020204020204" pitchFamily="34" charset="0"/>
                <a:ea typeface="Calibri" panose="020F0502020204030204" pitchFamily="34" charset="0"/>
                <a:cs typeface="Calibri" panose="020F0502020204030204" pitchFamily="34" charset="0"/>
              </a:rPr>
              <a:t>Create a business plan for selling worm castings or worm leachate by answering the following questions:</a:t>
            </a:r>
            <a:endParaRPr lang="en-AU" sz="1600" dirty="0">
              <a:latin typeface="VAG Rounded Std Light" panose="020F0502020204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F4921B6-1951-ECC2-9369-8C0DDF950BB7}"/>
              </a:ext>
            </a:extLst>
          </p:cNvPr>
          <p:cNvSpPr txBox="1"/>
          <p:nvPr/>
        </p:nvSpPr>
        <p:spPr>
          <a:xfrm>
            <a:off x="354295" y="2478509"/>
            <a:ext cx="4107491" cy="635948"/>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666750">
              <a:lnSpc>
                <a:spcPct val="90000"/>
              </a:lnSpc>
              <a:spcBef>
                <a:spcPct val="0"/>
              </a:spcBef>
              <a:spcAft>
                <a:spcPct val="35000"/>
              </a:spcAft>
            </a:pPr>
            <a:r>
              <a:rPr lang="en-AU" sz="1600" dirty="0">
                <a:latin typeface="VAG Rounded Std Light" panose="020F0502020204020204" pitchFamily="34" charset="0"/>
              </a:rPr>
              <a:t>Who will buy the product?</a:t>
            </a:r>
          </a:p>
        </p:txBody>
      </p:sp>
      <p:sp>
        <p:nvSpPr>
          <p:cNvPr id="12" name="TextBox 11">
            <a:extLst>
              <a:ext uri="{FF2B5EF4-FFF2-40B4-BE49-F238E27FC236}">
                <a16:creationId xmlns:a16="http://schemas.microsoft.com/office/drawing/2014/main" id="{91F90ABF-0C23-864D-3076-D90770164F42}"/>
              </a:ext>
            </a:extLst>
          </p:cNvPr>
          <p:cNvSpPr txBox="1"/>
          <p:nvPr/>
        </p:nvSpPr>
        <p:spPr>
          <a:xfrm>
            <a:off x="354781" y="3272694"/>
            <a:ext cx="4107491" cy="65044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666750">
              <a:lnSpc>
                <a:spcPct val="90000"/>
              </a:lnSpc>
              <a:spcBef>
                <a:spcPct val="0"/>
              </a:spcBef>
              <a:spcAft>
                <a:spcPct val="35000"/>
              </a:spcAft>
            </a:pPr>
            <a:r>
              <a:rPr lang="en-AU" sz="1600" dirty="0">
                <a:latin typeface="VAG Rounded Std Light" panose="020F0502020204020204" pitchFamily="34" charset="0"/>
              </a:rPr>
              <a:t>How much will you charge?</a:t>
            </a:r>
          </a:p>
        </p:txBody>
      </p:sp>
      <p:sp>
        <p:nvSpPr>
          <p:cNvPr id="15" name="TextBox 14">
            <a:extLst>
              <a:ext uri="{FF2B5EF4-FFF2-40B4-BE49-F238E27FC236}">
                <a16:creationId xmlns:a16="http://schemas.microsoft.com/office/drawing/2014/main" id="{E4398FE7-340E-7039-DD9F-57B20E69D036}"/>
              </a:ext>
            </a:extLst>
          </p:cNvPr>
          <p:cNvSpPr txBox="1"/>
          <p:nvPr/>
        </p:nvSpPr>
        <p:spPr>
          <a:xfrm>
            <a:off x="354457" y="4060428"/>
            <a:ext cx="4107815" cy="666273"/>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666750">
              <a:lnSpc>
                <a:spcPct val="90000"/>
              </a:lnSpc>
              <a:spcBef>
                <a:spcPct val="0"/>
              </a:spcBef>
              <a:spcAft>
                <a:spcPct val="35000"/>
              </a:spcAft>
            </a:pPr>
            <a:r>
              <a:rPr lang="en-AU" sz="1600" dirty="0">
                <a:latin typeface="VAG Rounded Std Light" panose="020F0502020204020204" pitchFamily="34" charset="0"/>
              </a:rPr>
              <a:t>Where and when will you sell it and how often? How will you advertise this?</a:t>
            </a:r>
          </a:p>
        </p:txBody>
      </p:sp>
      <p:sp>
        <p:nvSpPr>
          <p:cNvPr id="11" name="Rectangle 10">
            <a:extLst>
              <a:ext uri="{FF2B5EF4-FFF2-40B4-BE49-F238E27FC236}">
                <a16:creationId xmlns:a16="http://schemas.microsoft.com/office/drawing/2014/main" id="{7151A229-7E00-0DD4-E0CB-0FFE86BA337E}"/>
              </a:ext>
            </a:extLst>
          </p:cNvPr>
          <p:cNvSpPr/>
          <p:nvPr/>
        </p:nvSpPr>
        <p:spPr>
          <a:xfrm>
            <a:off x="0" y="5819426"/>
            <a:ext cx="9144000" cy="1038574"/>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F6AD7D-D50C-6627-FA3C-0B3E53C4E71D}"/>
              </a:ext>
            </a:extLst>
          </p:cNvPr>
          <p:cNvSpPr txBox="1"/>
          <p:nvPr/>
        </p:nvSpPr>
        <p:spPr>
          <a:xfrm>
            <a:off x="1358043" y="5884494"/>
            <a:ext cx="6944710" cy="892552"/>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Use an app of your choosing to create a digital business plan that can include text, audio, photos and videos. </a:t>
            </a:r>
          </a:p>
        </p:txBody>
      </p:sp>
      <p:pic>
        <p:nvPicPr>
          <p:cNvPr id="21" name="Picture 20">
            <a:extLst>
              <a:ext uri="{FF2B5EF4-FFF2-40B4-BE49-F238E27FC236}">
                <a16:creationId xmlns:a16="http://schemas.microsoft.com/office/drawing/2014/main" id="{55C0D017-D0C2-7074-EDAF-CDDF46EBD986}"/>
              </a:ext>
            </a:extLst>
          </p:cNvPr>
          <p:cNvPicPr>
            <a:picLocks noChangeAspect="1"/>
          </p:cNvPicPr>
          <p:nvPr/>
        </p:nvPicPr>
        <p:blipFill>
          <a:blip r:embed="rId5"/>
          <a:stretch>
            <a:fillRect/>
          </a:stretch>
        </p:blipFill>
        <p:spPr>
          <a:xfrm>
            <a:off x="354133" y="5980458"/>
            <a:ext cx="899150" cy="588729"/>
          </a:xfrm>
          <a:prstGeom prst="rect">
            <a:avLst/>
          </a:prstGeom>
        </p:spPr>
      </p:pic>
      <p:pic>
        <p:nvPicPr>
          <p:cNvPr id="26" name="Picture 25">
            <a:extLst>
              <a:ext uri="{FF2B5EF4-FFF2-40B4-BE49-F238E27FC236}">
                <a16:creationId xmlns:a16="http://schemas.microsoft.com/office/drawing/2014/main" id="{287A6FE2-8CC4-BA02-B72E-45E3A5C5B2CE}"/>
              </a:ext>
            </a:extLst>
          </p:cNvPr>
          <p:cNvPicPr>
            <a:picLocks noChangeAspect="1"/>
          </p:cNvPicPr>
          <p:nvPr/>
        </p:nvPicPr>
        <p:blipFill>
          <a:blip r:embed="rId6"/>
          <a:stretch>
            <a:fillRect/>
          </a:stretch>
        </p:blipFill>
        <p:spPr>
          <a:xfrm>
            <a:off x="477203" y="2598899"/>
            <a:ext cx="363541" cy="363541"/>
          </a:xfrm>
          <a:prstGeom prst="rect">
            <a:avLst/>
          </a:prstGeom>
        </p:spPr>
      </p:pic>
      <p:pic>
        <p:nvPicPr>
          <p:cNvPr id="27" name="Picture 26">
            <a:extLst>
              <a:ext uri="{FF2B5EF4-FFF2-40B4-BE49-F238E27FC236}">
                <a16:creationId xmlns:a16="http://schemas.microsoft.com/office/drawing/2014/main" id="{3EA87CA6-30C7-5A9E-0393-CB637AD0FFC5}"/>
              </a:ext>
            </a:extLst>
          </p:cNvPr>
          <p:cNvPicPr>
            <a:picLocks noChangeAspect="1"/>
          </p:cNvPicPr>
          <p:nvPr/>
        </p:nvPicPr>
        <p:blipFill>
          <a:blip r:embed="rId6"/>
          <a:stretch>
            <a:fillRect/>
          </a:stretch>
        </p:blipFill>
        <p:spPr>
          <a:xfrm>
            <a:off x="477203" y="3394427"/>
            <a:ext cx="363541" cy="363541"/>
          </a:xfrm>
          <a:prstGeom prst="rect">
            <a:avLst/>
          </a:prstGeom>
        </p:spPr>
      </p:pic>
      <p:pic>
        <p:nvPicPr>
          <p:cNvPr id="28" name="Picture 27">
            <a:extLst>
              <a:ext uri="{FF2B5EF4-FFF2-40B4-BE49-F238E27FC236}">
                <a16:creationId xmlns:a16="http://schemas.microsoft.com/office/drawing/2014/main" id="{13F3BE9C-75CB-9FB5-375F-FF1F1FBB2984}"/>
              </a:ext>
            </a:extLst>
          </p:cNvPr>
          <p:cNvPicPr>
            <a:picLocks noChangeAspect="1"/>
          </p:cNvPicPr>
          <p:nvPr/>
        </p:nvPicPr>
        <p:blipFill>
          <a:blip r:embed="rId6"/>
          <a:stretch>
            <a:fillRect/>
          </a:stretch>
        </p:blipFill>
        <p:spPr>
          <a:xfrm>
            <a:off x="477203" y="4199099"/>
            <a:ext cx="363541" cy="363541"/>
          </a:xfrm>
          <a:prstGeom prst="rect">
            <a:avLst/>
          </a:prstGeom>
        </p:spPr>
      </p:pic>
      <p:sp>
        <p:nvSpPr>
          <p:cNvPr id="6" name="TextBox 5">
            <a:extLst>
              <a:ext uri="{FF2B5EF4-FFF2-40B4-BE49-F238E27FC236}">
                <a16:creationId xmlns:a16="http://schemas.microsoft.com/office/drawing/2014/main" id="{7DA741DD-D0E5-7C2D-5C93-41E149D014C1}"/>
              </a:ext>
            </a:extLst>
          </p:cNvPr>
          <p:cNvSpPr txBox="1"/>
          <p:nvPr/>
        </p:nvSpPr>
        <p:spPr>
          <a:xfrm>
            <a:off x="4606255" y="2469365"/>
            <a:ext cx="4107491" cy="64509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666750">
              <a:lnSpc>
                <a:spcPct val="90000"/>
              </a:lnSpc>
              <a:spcBef>
                <a:spcPct val="0"/>
              </a:spcBef>
              <a:spcAft>
                <a:spcPct val="35000"/>
              </a:spcAft>
            </a:pPr>
            <a:r>
              <a:rPr lang="en-AU" sz="1600" dirty="0">
                <a:latin typeface="VAG Rounded Std Light" panose="020F0502020204020204" pitchFamily="34" charset="0"/>
              </a:rPr>
              <a:t>Who will look after the money?</a:t>
            </a:r>
          </a:p>
        </p:txBody>
      </p:sp>
      <p:sp>
        <p:nvSpPr>
          <p:cNvPr id="8" name="TextBox 7">
            <a:extLst>
              <a:ext uri="{FF2B5EF4-FFF2-40B4-BE49-F238E27FC236}">
                <a16:creationId xmlns:a16="http://schemas.microsoft.com/office/drawing/2014/main" id="{8047974B-AE76-484B-A6F2-6093D9BF6E48}"/>
              </a:ext>
            </a:extLst>
          </p:cNvPr>
          <p:cNvSpPr txBox="1"/>
          <p:nvPr/>
        </p:nvSpPr>
        <p:spPr>
          <a:xfrm>
            <a:off x="4606741" y="3263550"/>
            <a:ext cx="4107491" cy="65044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666750">
              <a:lnSpc>
                <a:spcPct val="90000"/>
              </a:lnSpc>
              <a:spcBef>
                <a:spcPct val="0"/>
              </a:spcBef>
              <a:spcAft>
                <a:spcPct val="35000"/>
              </a:spcAft>
            </a:pPr>
            <a:r>
              <a:rPr lang="en-AU" sz="1600" dirty="0">
                <a:latin typeface="VAG Rounded Std Light" panose="020F0502020204020204" pitchFamily="34" charset="0"/>
              </a:rPr>
              <a:t>What will you do with the money </a:t>
            </a:r>
            <a:br>
              <a:rPr lang="en-AU" sz="1600" dirty="0">
                <a:latin typeface="VAG Rounded Std Light" panose="020F0502020204020204" pitchFamily="34" charset="0"/>
              </a:rPr>
            </a:br>
            <a:r>
              <a:rPr lang="en-AU" sz="1600" dirty="0">
                <a:latin typeface="VAG Rounded Std Light" panose="020F0502020204020204" pitchFamily="34" charset="0"/>
              </a:rPr>
              <a:t>for the school?</a:t>
            </a:r>
          </a:p>
        </p:txBody>
      </p:sp>
      <p:sp>
        <p:nvSpPr>
          <p:cNvPr id="9" name="TextBox 8">
            <a:extLst>
              <a:ext uri="{FF2B5EF4-FFF2-40B4-BE49-F238E27FC236}">
                <a16:creationId xmlns:a16="http://schemas.microsoft.com/office/drawing/2014/main" id="{097EC82B-CF48-2668-D26E-B5FDF0497F02}"/>
              </a:ext>
            </a:extLst>
          </p:cNvPr>
          <p:cNvSpPr txBox="1"/>
          <p:nvPr/>
        </p:nvSpPr>
        <p:spPr>
          <a:xfrm>
            <a:off x="4606417" y="4051284"/>
            <a:ext cx="4107815" cy="673291"/>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12000" tIns="76200" rIns="76200" bIns="76200" numCol="1" spcCol="1270" anchor="ctr" anchorCtr="0">
            <a:noAutofit/>
          </a:bodyPr>
          <a:lstStyle/>
          <a:p>
            <a:pPr lvl="0" defTabSz="666750">
              <a:lnSpc>
                <a:spcPct val="90000"/>
              </a:lnSpc>
              <a:spcBef>
                <a:spcPct val="0"/>
              </a:spcBef>
              <a:spcAft>
                <a:spcPct val="35000"/>
              </a:spcAft>
            </a:pPr>
            <a:r>
              <a:rPr lang="en-AU" sz="1600" dirty="0">
                <a:latin typeface="VAG Rounded Std Light" panose="020F0502020204020204" pitchFamily="34" charset="0"/>
              </a:rPr>
              <a:t>What safety issues should be considered?</a:t>
            </a:r>
          </a:p>
        </p:txBody>
      </p:sp>
      <p:pic>
        <p:nvPicPr>
          <p:cNvPr id="10" name="Picture 9">
            <a:extLst>
              <a:ext uri="{FF2B5EF4-FFF2-40B4-BE49-F238E27FC236}">
                <a16:creationId xmlns:a16="http://schemas.microsoft.com/office/drawing/2014/main" id="{90A464E7-3966-9DA1-51EA-EA406572E85F}"/>
              </a:ext>
            </a:extLst>
          </p:cNvPr>
          <p:cNvPicPr>
            <a:picLocks noChangeAspect="1"/>
          </p:cNvPicPr>
          <p:nvPr/>
        </p:nvPicPr>
        <p:blipFill>
          <a:blip r:embed="rId6"/>
          <a:stretch>
            <a:fillRect/>
          </a:stretch>
        </p:blipFill>
        <p:spPr>
          <a:xfrm>
            <a:off x="4729163" y="2589755"/>
            <a:ext cx="363541" cy="363541"/>
          </a:xfrm>
          <a:prstGeom prst="rect">
            <a:avLst/>
          </a:prstGeom>
        </p:spPr>
      </p:pic>
      <p:pic>
        <p:nvPicPr>
          <p:cNvPr id="13" name="Picture 12">
            <a:extLst>
              <a:ext uri="{FF2B5EF4-FFF2-40B4-BE49-F238E27FC236}">
                <a16:creationId xmlns:a16="http://schemas.microsoft.com/office/drawing/2014/main" id="{94143187-42F6-4EF3-D015-C6A256DB8261}"/>
              </a:ext>
            </a:extLst>
          </p:cNvPr>
          <p:cNvPicPr>
            <a:picLocks noChangeAspect="1"/>
          </p:cNvPicPr>
          <p:nvPr/>
        </p:nvPicPr>
        <p:blipFill>
          <a:blip r:embed="rId6"/>
          <a:stretch>
            <a:fillRect/>
          </a:stretch>
        </p:blipFill>
        <p:spPr>
          <a:xfrm>
            <a:off x="4729163" y="3385283"/>
            <a:ext cx="363541" cy="363541"/>
          </a:xfrm>
          <a:prstGeom prst="rect">
            <a:avLst/>
          </a:prstGeom>
        </p:spPr>
      </p:pic>
      <p:pic>
        <p:nvPicPr>
          <p:cNvPr id="14" name="Picture 13">
            <a:extLst>
              <a:ext uri="{FF2B5EF4-FFF2-40B4-BE49-F238E27FC236}">
                <a16:creationId xmlns:a16="http://schemas.microsoft.com/office/drawing/2014/main" id="{ADD0FE70-B9BC-3854-0C79-0BD38CB57AC1}"/>
              </a:ext>
            </a:extLst>
          </p:cNvPr>
          <p:cNvPicPr>
            <a:picLocks noChangeAspect="1"/>
          </p:cNvPicPr>
          <p:nvPr/>
        </p:nvPicPr>
        <p:blipFill>
          <a:blip r:embed="rId6"/>
          <a:stretch>
            <a:fillRect/>
          </a:stretch>
        </p:blipFill>
        <p:spPr>
          <a:xfrm>
            <a:off x="4729163" y="4189955"/>
            <a:ext cx="363541" cy="363541"/>
          </a:xfrm>
          <a:prstGeom prst="rect">
            <a:avLst/>
          </a:prstGeom>
        </p:spPr>
      </p:pic>
      <p:pic>
        <p:nvPicPr>
          <p:cNvPr id="17" name="Picture 16" descr="A cartoon of a worm&#10;&#10;AI-generated content may be incorrect.">
            <a:extLst>
              <a:ext uri="{FF2B5EF4-FFF2-40B4-BE49-F238E27FC236}">
                <a16:creationId xmlns:a16="http://schemas.microsoft.com/office/drawing/2014/main" id="{A408466B-FF7C-02CF-BACE-71E5707D57DB}"/>
              </a:ext>
            </a:extLst>
          </p:cNvPr>
          <p:cNvPicPr>
            <a:picLocks noChangeAspect="1"/>
          </p:cNvPicPr>
          <p:nvPr/>
        </p:nvPicPr>
        <p:blipFill>
          <a:blip r:embed="rId7"/>
          <a:srcRect b="42486"/>
          <a:stretch>
            <a:fillRect/>
          </a:stretch>
        </p:blipFill>
        <p:spPr>
          <a:xfrm>
            <a:off x="288000" y="4858727"/>
            <a:ext cx="1129761" cy="919171"/>
          </a:xfrm>
          <a:prstGeom prst="rect">
            <a:avLst/>
          </a:prstGeom>
        </p:spPr>
      </p:pic>
    </p:spTree>
    <p:extLst>
      <p:ext uri="{BB962C8B-B14F-4D97-AF65-F5344CB8AC3E}">
        <p14:creationId xmlns:p14="http://schemas.microsoft.com/office/powerpoint/2010/main" val="292027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0AA3F-6E50-3734-7140-823FF5E9BB28}"/>
              </a:ext>
            </a:extLst>
          </p:cNvPr>
          <p:cNvSpPr>
            <a:spLocks noGrp="1"/>
          </p:cNvSpPr>
          <p:nvPr>
            <p:ph type="title" idx="4294967295"/>
          </p:nvPr>
        </p:nvSpPr>
        <p:spPr>
          <a:xfrm>
            <a:off x="288000" y="342000"/>
            <a:ext cx="7886700" cy="896938"/>
          </a:xfrm>
        </p:spPr>
        <p:txBody>
          <a:bodyPr anchor="t" anchorCtr="0">
            <a:normAutofit/>
          </a:bodyPr>
          <a:lstStyle/>
          <a:p>
            <a:r>
              <a:rPr lang="en-US" sz="3400" b="1" dirty="0">
                <a:solidFill>
                  <a:srgbClr val="41A152"/>
                </a:solidFill>
                <a:latin typeface="VAG Rounded Std Thin" panose="020F0502020204020204" pitchFamily="34" charset="77"/>
              </a:rPr>
              <a:t>Life cycle of a worm</a:t>
            </a:r>
            <a:endParaRPr lang="en-US" sz="3400" b="1" dirty="0">
              <a:latin typeface="VAG Rounded Std Thin" panose="020F0502020204020204" pitchFamily="34" charset="77"/>
            </a:endParaRPr>
          </a:p>
        </p:txBody>
      </p:sp>
      <p:pic>
        <p:nvPicPr>
          <p:cNvPr id="5" name="Picture 4">
            <a:extLst>
              <a:ext uri="{FF2B5EF4-FFF2-40B4-BE49-F238E27FC236}">
                <a16:creationId xmlns:a16="http://schemas.microsoft.com/office/drawing/2014/main" id="{4EDD58B6-EB14-E601-C64C-F3A4859E3DD8}"/>
              </a:ext>
            </a:extLst>
          </p:cNvPr>
          <p:cNvPicPr>
            <a:picLocks noChangeAspect="1"/>
          </p:cNvPicPr>
          <p:nvPr/>
        </p:nvPicPr>
        <p:blipFill>
          <a:blip r:embed="rId2"/>
          <a:srcRect l="1698" t="-1845" r="4737"/>
          <a:stretch>
            <a:fillRect/>
          </a:stretch>
        </p:blipFill>
        <p:spPr>
          <a:xfrm>
            <a:off x="3789562" y="1280160"/>
            <a:ext cx="5185527" cy="5586919"/>
          </a:xfrm>
          <a:prstGeom prst="rect">
            <a:avLst/>
          </a:prstGeom>
        </p:spPr>
      </p:pic>
      <p:sp>
        <p:nvSpPr>
          <p:cNvPr id="17" name="TextBox 16">
            <a:extLst>
              <a:ext uri="{FF2B5EF4-FFF2-40B4-BE49-F238E27FC236}">
                <a16:creationId xmlns:a16="http://schemas.microsoft.com/office/drawing/2014/main" id="{679D63A4-5BDD-9EF7-D1F3-B89817EDFD7E}"/>
              </a:ext>
            </a:extLst>
          </p:cNvPr>
          <p:cNvSpPr txBox="1"/>
          <p:nvPr/>
        </p:nvSpPr>
        <p:spPr>
          <a:xfrm>
            <a:off x="402300" y="1090144"/>
            <a:ext cx="3301020" cy="1298726"/>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AU" b="1" dirty="0">
                <a:latin typeface="VAG Rounded Std Thin" panose="020F0502020204020204" pitchFamily="34" charset="77"/>
              </a:rPr>
              <a:t>Cocoon: </a:t>
            </a:r>
            <a:r>
              <a:rPr lang="en-AU" sz="1600" dirty="0">
                <a:latin typeface="VAG Rounded Std Light" panose="020F0502020204020204" pitchFamily="34" charset="77"/>
              </a:rPr>
              <a:t>(also known as a capsule) Each cocoon can contain up to 20 eggs. They tend to be lemon shaped. </a:t>
            </a:r>
          </a:p>
        </p:txBody>
      </p:sp>
      <p:sp>
        <p:nvSpPr>
          <p:cNvPr id="15" name="TextBox 14">
            <a:extLst>
              <a:ext uri="{FF2B5EF4-FFF2-40B4-BE49-F238E27FC236}">
                <a16:creationId xmlns:a16="http://schemas.microsoft.com/office/drawing/2014/main" id="{4C7C4B1B-AD00-0417-BE11-13A88045F059}"/>
              </a:ext>
            </a:extLst>
          </p:cNvPr>
          <p:cNvSpPr txBox="1"/>
          <p:nvPr/>
        </p:nvSpPr>
        <p:spPr>
          <a:xfrm>
            <a:off x="402300" y="2531299"/>
            <a:ext cx="3301020" cy="1298726"/>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AU" b="1" dirty="0">
                <a:latin typeface="VAG Rounded Std Thin" panose="020F0502020204020204" pitchFamily="34" charset="77"/>
              </a:rPr>
              <a:t>Hatchling: </a:t>
            </a:r>
            <a:r>
              <a:rPr lang="en-AU" sz="1600" dirty="0">
                <a:latin typeface="VAG Rounded Std Light" panose="020F0502020204020204" pitchFamily="34" charset="77"/>
              </a:rPr>
              <a:t>Looks like a mini earthworm, just smaller and paler. They begin to eat immediately after hatching. </a:t>
            </a:r>
          </a:p>
        </p:txBody>
      </p:sp>
      <p:sp>
        <p:nvSpPr>
          <p:cNvPr id="13" name="TextBox 12">
            <a:extLst>
              <a:ext uri="{FF2B5EF4-FFF2-40B4-BE49-F238E27FC236}">
                <a16:creationId xmlns:a16="http://schemas.microsoft.com/office/drawing/2014/main" id="{552604DE-A48A-15F1-E776-93AE09737DF6}"/>
              </a:ext>
            </a:extLst>
          </p:cNvPr>
          <p:cNvSpPr txBox="1"/>
          <p:nvPr/>
        </p:nvSpPr>
        <p:spPr>
          <a:xfrm>
            <a:off x="402300" y="3973158"/>
            <a:ext cx="3301020" cy="103318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r>
              <a:rPr lang="en-AU" b="1" dirty="0">
                <a:latin typeface="VAG Rounded Std Thin" panose="020F0502020204020204" pitchFamily="34" charset="77"/>
              </a:rPr>
              <a:t>Juvenile: </a:t>
            </a:r>
            <a:r>
              <a:rPr lang="en-AU" sz="1600" dirty="0">
                <a:latin typeface="VAG Rounded Std Light" panose="020F0502020204020204" pitchFamily="34" charset="77"/>
              </a:rPr>
              <a:t>Looks very much like the adults but are missing the saddle (or clitellum). </a:t>
            </a:r>
          </a:p>
        </p:txBody>
      </p:sp>
      <p:sp>
        <p:nvSpPr>
          <p:cNvPr id="4" name="TextBox 3">
            <a:extLst>
              <a:ext uri="{FF2B5EF4-FFF2-40B4-BE49-F238E27FC236}">
                <a16:creationId xmlns:a16="http://schemas.microsoft.com/office/drawing/2014/main" id="{17352BC5-5B70-E882-AACD-93D12472BF82}"/>
              </a:ext>
            </a:extLst>
          </p:cNvPr>
          <p:cNvSpPr txBox="1"/>
          <p:nvPr/>
        </p:nvSpPr>
        <p:spPr>
          <a:xfrm>
            <a:off x="402300" y="5171828"/>
            <a:ext cx="3301020" cy="144731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AU" b="1" dirty="0">
                <a:latin typeface="VAG Rounded Std Thin" panose="020F0502020204020204" pitchFamily="34" charset="77"/>
              </a:rPr>
              <a:t>Adult: </a:t>
            </a:r>
            <a:r>
              <a:rPr lang="en-AU" dirty="0">
                <a:latin typeface="VAG Rounded Std Thin" panose="020F0502020204020204" pitchFamily="34" charset="77"/>
              </a:rPr>
              <a:t>I</a:t>
            </a:r>
            <a:r>
              <a:rPr lang="en-AU" sz="1600" dirty="0">
                <a:latin typeface="VAG Rounded Std Light" panose="020F0502020204020204" pitchFamily="34" charset="77"/>
              </a:rPr>
              <a:t>t can take a worm up to three months to grow into an adult. Adults can be easily recognised through the presence of the saddle (or clitellum).</a:t>
            </a:r>
          </a:p>
        </p:txBody>
      </p:sp>
    </p:spTree>
    <p:extLst>
      <p:ext uri="{BB962C8B-B14F-4D97-AF65-F5344CB8AC3E}">
        <p14:creationId xmlns:p14="http://schemas.microsoft.com/office/powerpoint/2010/main" val="18062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D7642-FAC5-128C-1561-9553255959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FBE7CE-D4FA-07C7-6F4D-442C54F6AA64}"/>
              </a:ext>
            </a:extLst>
          </p:cNvPr>
          <p:cNvSpPr>
            <a:spLocks noGrp="1"/>
          </p:cNvSpPr>
          <p:nvPr>
            <p:ph type="title" idx="4294967295"/>
          </p:nvPr>
        </p:nvSpPr>
        <p:spPr>
          <a:xfrm>
            <a:off x="288000" y="342000"/>
            <a:ext cx="7886700" cy="896938"/>
          </a:xfrm>
        </p:spPr>
        <p:txBody>
          <a:bodyPr anchor="t" anchorCtr="0">
            <a:normAutofit fontScale="90000"/>
          </a:bodyPr>
          <a:lstStyle/>
          <a:p>
            <a:r>
              <a:rPr lang="en-US" sz="3500" b="1" dirty="0">
                <a:solidFill>
                  <a:srgbClr val="41A152"/>
                </a:solidFill>
                <a:latin typeface="VAG Rounded Std Thin" panose="020F0502020204020204" pitchFamily="34" charset="77"/>
              </a:rPr>
              <a:t>Measuring the stages </a:t>
            </a:r>
            <a:br>
              <a:rPr lang="en-US" sz="3500" b="1" dirty="0">
                <a:solidFill>
                  <a:srgbClr val="41A152"/>
                </a:solidFill>
                <a:latin typeface="VAG Rounded Std Thin" panose="020F0502020204020204" pitchFamily="34" charset="77"/>
              </a:rPr>
            </a:br>
            <a:r>
              <a:rPr lang="en-US" sz="3500" b="1" dirty="0">
                <a:solidFill>
                  <a:srgbClr val="41A152"/>
                </a:solidFill>
                <a:latin typeface="VAG Rounded Std Thin" panose="020F0502020204020204" pitchFamily="34" charset="77"/>
              </a:rPr>
              <a:t>of the life cycle</a:t>
            </a:r>
            <a:endParaRPr lang="en-US" sz="3500" b="1" dirty="0">
              <a:latin typeface="VAG Rounded Std Thin" panose="020F0502020204020204" pitchFamily="34" charset="77"/>
            </a:endParaRPr>
          </a:p>
        </p:txBody>
      </p:sp>
      <p:sp>
        <p:nvSpPr>
          <p:cNvPr id="13" name="TextBox 12">
            <a:extLst>
              <a:ext uri="{FF2B5EF4-FFF2-40B4-BE49-F238E27FC236}">
                <a16:creationId xmlns:a16="http://schemas.microsoft.com/office/drawing/2014/main" id="{A498D130-EAF3-97FF-EECB-0780D7C7DFBC}"/>
              </a:ext>
            </a:extLst>
          </p:cNvPr>
          <p:cNvSpPr txBox="1"/>
          <p:nvPr/>
        </p:nvSpPr>
        <p:spPr>
          <a:xfrm>
            <a:off x="4951366" y="5072454"/>
            <a:ext cx="2931402" cy="756140"/>
          </a:xfrm>
          <a:prstGeom prst="round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n-US" sz="1700" dirty="0">
                <a:solidFill>
                  <a:schemeClr val="tx1"/>
                </a:solidFill>
                <a:latin typeface="VAG Rounded Std Light" panose="020F0502020204020204" pitchFamily="34" charset="0"/>
              </a:rPr>
              <a:t>Share and discuss your estimates with a partner. </a:t>
            </a:r>
          </a:p>
        </p:txBody>
      </p:sp>
      <p:sp>
        <p:nvSpPr>
          <p:cNvPr id="4" name="TextBox 3">
            <a:extLst>
              <a:ext uri="{FF2B5EF4-FFF2-40B4-BE49-F238E27FC236}">
                <a16:creationId xmlns:a16="http://schemas.microsoft.com/office/drawing/2014/main" id="{F291CBDC-982A-2014-5B4D-0E6DCF82F9B1}"/>
              </a:ext>
            </a:extLst>
          </p:cNvPr>
          <p:cNvSpPr txBox="1"/>
          <p:nvPr/>
        </p:nvSpPr>
        <p:spPr>
          <a:xfrm>
            <a:off x="980997" y="5055520"/>
            <a:ext cx="3635658" cy="1331547"/>
          </a:xfrm>
          <a:prstGeom prst="round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US" sz="1700" dirty="0">
                <a:solidFill>
                  <a:schemeClr val="tx1"/>
                </a:solidFill>
                <a:latin typeface="VAG Rounded Std Light" panose="020F0502020204020204" pitchFamily="34" charset="0"/>
              </a:rPr>
              <a:t>Use </a:t>
            </a:r>
            <a:r>
              <a:rPr lang="en-AU" sz="1700" dirty="0">
                <a:solidFill>
                  <a:schemeClr val="tx1"/>
                </a:solidFill>
                <a:latin typeface="VAG Rounded Std Light" panose="020F0502020204020204" pitchFamily="34" charset="0"/>
                <a:ea typeface="Times New Roman" panose="02020603050405020304" pitchFamily="18" charset="0"/>
                <a:cs typeface="Times New Roman" panose="02020603050405020304" pitchFamily="18" charset="0"/>
              </a:rPr>
              <a:t>the grids and </a:t>
            </a:r>
            <a:br>
              <a:rPr lang="en-AU" sz="1700" dirty="0">
                <a:solidFill>
                  <a:schemeClr val="tx1"/>
                </a:solidFill>
                <a:latin typeface="VAG Rounded Std Light" panose="020F0502020204020204" pitchFamily="34" charset="0"/>
                <a:ea typeface="Times New Roman" panose="02020603050405020304" pitchFamily="18" charset="0"/>
                <a:cs typeface="Times New Roman" panose="02020603050405020304" pitchFamily="18" charset="0"/>
              </a:rPr>
            </a:br>
            <a:r>
              <a:rPr lang="en-AU" sz="1700" dirty="0">
                <a:solidFill>
                  <a:schemeClr val="tx1"/>
                </a:solidFill>
                <a:latin typeface="VAG Rounded Std Light" panose="020F0502020204020204" pitchFamily="34" charset="0"/>
                <a:ea typeface="Times New Roman" panose="02020603050405020304" pitchFamily="18" charset="0"/>
                <a:cs typeface="Times New Roman" panose="02020603050405020304" pitchFamily="18" charset="0"/>
              </a:rPr>
              <a:t>1 mm/cm scale on the photos to estimate the length of the cocoon, hatchling, juvenile and adult. </a:t>
            </a:r>
            <a:endParaRPr lang="en-US" sz="1700" dirty="0">
              <a:solidFill>
                <a:schemeClr val="tx1"/>
              </a:solidFill>
              <a:latin typeface="VAG Rounded Std Light" panose="020F0502020204020204" pitchFamily="34" charset="0"/>
            </a:endParaRPr>
          </a:p>
        </p:txBody>
      </p:sp>
      <p:sp>
        <p:nvSpPr>
          <p:cNvPr id="2" name="TextBox 1">
            <a:extLst>
              <a:ext uri="{FF2B5EF4-FFF2-40B4-BE49-F238E27FC236}">
                <a16:creationId xmlns:a16="http://schemas.microsoft.com/office/drawing/2014/main" id="{D748A610-BADC-D9E9-28FD-892B1F8166DB}"/>
              </a:ext>
            </a:extLst>
          </p:cNvPr>
          <p:cNvSpPr txBox="1"/>
          <p:nvPr/>
        </p:nvSpPr>
        <p:spPr>
          <a:xfrm>
            <a:off x="1007293" y="4630051"/>
            <a:ext cx="1432089" cy="425471"/>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US" sz="2400" b="1" dirty="0">
                <a:latin typeface="VAG Rounded Std Thin" panose="020F0502020204020204" pitchFamily="34" charset="77"/>
              </a:rPr>
              <a:t>Measure</a:t>
            </a:r>
          </a:p>
        </p:txBody>
      </p:sp>
      <p:sp>
        <p:nvSpPr>
          <p:cNvPr id="6" name="TextBox 5">
            <a:extLst>
              <a:ext uri="{FF2B5EF4-FFF2-40B4-BE49-F238E27FC236}">
                <a16:creationId xmlns:a16="http://schemas.microsoft.com/office/drawing/2014/main" id="{82FB60EF-F5B6-9BB6-B22F-9F97519DDF29}"/>
              </a:ext>
            </a:extLst>
          </p:cNvPr>
          <p:cNvSpPr txBox="1"/>
          <p:nvPr/>
        </p:nvSpPr>
        <p:spPr>
          <a:xfrm>
            <a:off x="4920992" y="4646984"/>
            <a:ext cx="2625106" cy="425471"/>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US" sz="2400" b="1" dirty="0">
                <a:latin typeface="VAG Rounded Std Thin" panose="020F0502020204020204" pitchFamily="34" charset="77"/>
              </a:rPr>
              <a:t>Share and discuss</a:t>
            </a:r>
          </a:p>
        </p:txBody>
      </p:sp>
      <p:grpSp>
        <p:nvGrpSpPr>
          <p:cNvPr id="23" name="Group 22">
            <a:extLst>
              <a:ext uri="{FF2B5EF4-FFF2-40B4-BE49-F238E27FC236}">
                <a16:creationId xmlns:a16="http://schemas.microsoft.com/office/drawing/2014/main" id="{11C35A0C-F856-9251-5943-A126C8F5CA04}"/>
              </a:ext>
            </a:extLst>
          </p:cNvPr>
          <p:cNvGrpSpPr/>
          <p:nvPr/>
        </p:nvGrpSpPr>
        <p:grpSpPr>
          <a:xfrm>
            <a:off x="614078" y="1650078"/>
            <a:ext cx="7886700" cy="2698077"/>
            <a:chOff x="614078" y="1491985"/>
            <a:chExt cx="7886700" cy="2698077"/>
          </a:xfrm>
        </p:grpSpPr>
        <p:sp>
          <p:nvSpPr>
            <p:cNvPr id="22" name="TextBox 21">
              <a:extLst>
                <a:ext uri="{FF2B5EF4-FFF2-40B4-BE49-F238E27FC236}">
                  <a16:creationId xmlns:a16="http://schemas.microsoft.com/office/drawing/2014/main" id="{DE5D2595-2EA5-EDD2-7E7E-B399AF7CF844}"/>
                </a:ext>
              </a:extLst>
            </p:cNvPr>
            <p:cNvSpPr txBox="1"/>
            <p:nvPr/>
          </p:nvSpPr>
          <p:spPr>
            <a:xfrm>
              <a:off x="614078" y="1491985"/>
              <a:ext cx="7886700" cy="2698077"/>
            </a:xfrm>
            <a:prstGeom prst="roundRect">
              <a:avLst/>
            </a:prstGeom>
            <a:solidFill>
              <a:srgbClr val="3AAD49">
                <a:alpha val="14902"/>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pic>
          <p:nvPicPr>
            <p:cNvPr id="8" name="Picture 7">
              <a:extLst>
                <a:ext uri="{FF2B5EF4-FFF2-40B4-BE49-F238E27FC236}">
                  <a16:creationId xmlns:a16="http://schemas.microsoft.com/office/drawing/2014/main" id="{2A64E7EF-B46B-7330-101C-5BC2DD40C9A9}"/>
                </a:ext>
              </a:extLst>
            </p:cNvPr>
            <p:cNvPicPr>
              <a:picLocks noChangeAspect="1"/>
            </p:cNvPicPr>
            <p:nvPr/>
          </p:nvPicPr>
          <p:blipFill>
            <a:blip r:embed="rId2"/>
            <a:srcRect l="11747" t="8130" r="-290" b="1055"/>
            <a:stretch>
              <a:fillRect/>
            </a:stretch>
          </p:blipFill>
          <p:spPr>
            <a:xfrm>
              <a:off x="981892" y="1954227"/>
              <a:ext cx="1268015" cy="1898110"/>
            </a:xfrm>
            <a:prstGeom prst="rect">
              <a:avLst/>
            </a:prstGeom>
          </p:spPr>
        </p:pic>
        <p:pic>
          <p:nvPicPr>
            <p:cNvPr id="9" name="Picture 8" descr="Several different types of worms&#10;&#10;AI-generated content may be incorrect.">
              <a:extLst>
                <a:ext uri="{FF2B5EF4-FFF2-40B4-BE49-F238E27FC236}">
                  <a16:creationId xmlns:a16="http://schemas.microsoft.com/office/drawing/2014/main" id="{E31B58EB-7F19-A6F3-F5A3-EB9EAA5B7AFE}"/>
                </a:ext>
              </a:extLst>
            </p:cNvPr>
            <p:cNvPicPr>
              <a:picLocks noChangeAspect="1"/>
            </p:cNvPicPr>
            <p:nvPr/>
          </p:nvPicPr>
          <p:blipFill>
            <a:blip r:embed="rId3"/>
            <a:srcRect l="71661" t="10560" r="1116" b="49007"/>
            <a:stretch>
              <a:fillRect/>
            </a:stretch>
          </p:blipFill>
          <p:spPr>
            <a:xfrm>
              <a:off x="2968595" y="1954227"/>
              <a:ext cx="1432090" cy="1898109"/>
            </a:xfrm>
            <a:prstGeom prst="rect">
              <a:avLst/>
            </a:prstGeom>
          </p:spPr>
        </p:pic>
        <p:sp>
          <p:nvSpPr>
            <p:cNvPr id="10" name="TextBox 9">
              <a:extLst>
                <a:ext uri="{FF2B5EF4-FFF2-40B4-BE49-F238E27FC236}">
                  <a16:creationId xmlns:a16="http://schemas.microsoft.com/office/drawing/2014/main" id="{4CEA3997-9979-9722-E567-DAE7B9DA5B34}"/>
                </a:ext>
              </a:extLst>
            </p:cNvPr>
            <p:cNvSpPr txBox="1"/>
            <p:nvPr/>
          </p:nvSpPr>
          <p:spPr>
            <a:xfrm>
              <a:off x="1035165" y="1584894"/>
              <a:ext cx="1131412" cy="369332"/>
            </a:xfrm>
            <a:prstGeom prst="rect">
              <a:avLst/>
            </a:prstGeom>
            <a:noFill/>
          </p:spPr>
          <p:txBody>
            <a:bodyPr wrap="square">
              <a:spAutoFit/>
            </a:bodyPr>
            <a:lstStyle/>
            <a:p>
              <a:pPr marL="0" lvl="0" indent="0" algn="ctr" defTabSz="914400">
                <a:spcAft>
                  <a:spcPts val="0"/>
                </a:spcAft>
                <a:buClr>
                  <a:schemeClr val="dk1"/>
                </a:buClr>
                <a:buSzPts val="2800"/>
              </a:pPr>
              <a:r>
                <a:rPr lang="en-US" sz="1800" kern="1200" dirty="0">
                  <a:latin typeface="VAG Rounded Std Light" panose="020F0502020204020204" pitchFamily="34" charset="77"/>
                </a:rPr>
                <a:t>capsule</a:t>
              </a:r>
              <a:endParaRPr lang="en-US" dirty="0">
                <a:latin typeface="VAG Rounded Std Light" panose="020F0502020204020204" pitchFamily="34" charset="77"/>
              </a:endParaRPr>
            </a:p>
          </p:txBody>
        </p:sp>
        <p:pic>
          <p:nvPicPr>
            <p:cNvPr id="11" name="Picture 10">
              <a:extLst>
                <a:ext uri="{FF2B5EF4-FFF2-40B4-BE49-F238E27FC236}">
                  <a16:creationId xmlns:a16="http://schemas.microsoft.com/office/drawing/2014/main" id="{BDED1D7C-FE99-482A-F421-4FD7A000234C}"/>
                </a:ext>
              </a:extLst>
            </p:cNvPr>
            <p:cNvPicPr>
              <a:picLocks noChangeAspect="1"/>
            </p:cNvPicPr>
            <p:nvPr/>
          </p:nvPicPr>
          <p:blipFill>
            <a:blip r:embed="rId4"/>
            <a:srcRect t="14573" b="293"/>
            <a:stretch>
              <a:fillRect/>
            </a:stretch>
          </p:blipFill>
          <p:spPr>
            <a:xfrm>
              <a:off x="5128307" y="1954227"/>
              <a:ext cx="1268015" cy="1898109"/>
            </a:xfrm>
            <a:prstGeom prst="rect">
              <a:avLst/>
            </a:prstGeom>
          </p:spPr>
        </p:pic>
        <p:sp>
          <p:nvSpPr>
            <p:cNvPr id="12" name="Chevron 11">
              <a:extLst>
                <a:ext uri="{FF2B5EF4-FFF2-40B4-BE49-F238E27FC236}">
                  <a16:creationId xmlns:a16="http://schemas.microsoft.com/office/drawing/2014/main" id="{508C6F68-1E08-451D-F25B-678D56502258}"/>
                </a:ext>
              </a:extLst>
            </p:cNvPr>
            <p:cNvSpPr/>
            <p:nvPr/>
          </p:nvSpPr>
          <p:spPr>
            <a:xfrm>
              <a:off x="2365689" y="2609681"/>
              <a:ext cx="520543" cy="420113"/>
            </a:xfrm>
            <a:prstGeom prst="chevron">
              <a:avLst/>
            </a:prstGeom>
            <a:solidFill>
              <a:srgbClr val="3AA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76274D26-9547-0CCD-D5E7-6254D920A003}"/>
                </a:ext>
              </a:extLst>
            </p:cNvPr>
            <p:cNvSpPr txBox="1"/>
            <p:nvPr/>
          </p:nvSpPr>
          <p:spPr>
            <a:xfrm>
              <a:off x="3016154" y="1584894"/>
              <a:ext cx="1336972" cy="369332"/>
            </a:xfrm>
            <a:prstGeom prst="rect">
              <a:avLst/>
            </a:prstGeom>
            <a:noFill/>
          </p:spPr>
          <p:txBody>
            <a:bodyPr wrap="square">
              <a:spAutoFit/>
            </a:bodyPr>
            <a:lstStyle/>
            <a:p>
              <a:pPr marL="0" lvl="0" indent="0" algn="ctr" defTabSz="914400">
                <a:spcAft>
                  <a:spcPts val="0"/>
                </a:spcAft>
                <a:buClr>
                  <a:schemeClr val="dk1"/>
                </a:buClr>
                <a:buSzPts val="2800"/>
              </a:pPr>
              <a:r>
                <a:rPr lang="en-US" sz="1800" kern="1200" dirty="0">
                  <a:latin typeface="VAG Rounded Std Light" panose="020F0502020204020204" pitchFamily="34" charset="77"/>
                </a:rPr>
                <a:t>hatchling</a:t>
              </a:r>
              <a:endParaRPr lang="en-US" dirty="0">
                <a:latin typeface="VAG Rounded Std Light" panose="020F0502020204020204" pitchFamily="34" charset="77"/>
              </a:endParaRPr>
            </a:p>
          </p:txBody>
        </p:sp>
        <p:pic>
          <p:nvPicPr>
            <p:cNvPr id="16" name="Picture 15" descr="Several different types of worms&#10;&#10;AI-generated content may be incorrect.">
              <a:extLst>
                <a:ext uri="{FF2B5EF4-FFF2-40B4-BE49-F238E27FC236}">
                  <a16:creationId xmlns:a16="http://schemas.microsoft.com/office/drawing/2014/main" id="{E7CFBF96-3FBF-D7C4-E493-93AB0D6889D4}"/>
                </a:ext>
              </a:extLst>
            </p:cNvPr>
            <p:cNvPicPr>
              <a:picLocks noChangeAspect="1"/>
            </p:cNvPicPr>
            <p:nvPr/>
          </p:nvPicPr>
          <p:blipFill>
            <a:blip r:embed="rId3"/>
            <a:srcRect l="1524" t="30268" r="76295" b="25093"/>
            <a:stretch>
              <a:fillRect/>
            </a:stretch>
          </p:blipFill>
          <p:spPr>
            <a:xfrm>
              <a:off x="7123944" y="1954227"/>
              <a:ext cx="1033144" cy="1855532"/>
            </a:xfrm>
            <a:prstGeom prst="rect">
              <a:avLst/>
            </a:prstGeom>
          </p:spPr>
        </p:pic>
        <p:sp>
          <p:nvSpPr>
            <p:cNvPr id="18" name="Chevron 17">
              <a:extLst>
                <a:ext uri="{FF2B5EF4-FFF2-40B4-BE49-F238E27FC236}">
                  <a16:creationId xmlns:a16="http://schemas.microsoft.com/office/drawing/2014/main" id="{945E2C97-EB02-3B9A-3787-AC7558CFD22C}"/>
                </a:ext>
              </a:extLst>
            </p:cNvPr>
            <p:cNvSpPr/>
            <p:nvPr/>
          </p:nvSpPr>
          <p:spPr>
            <a:xfrm>
              <a:off x="4533847" y="2636354"/>
              <a:ext cx="520543" cy="420113"/>
            </a:xfrm>
            <a:prstGeom prst="chevron">
              <a:avLst/>
            </a:prstGeom>
            <a:solidFill>
              <a:srgbClr val="3AA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a:extLst>
                <a:ext uri="{FF2B5EF4-FFF2-40B4-BE49-F238E27FC236}">
                  <a16:creationId xmlns:a16="http://schemas.microsoft.com/office/drawing/2014/main" id="{E7AD3F40-4B45-FE69-75BA-6AC83B8F17AC}"/>
                </a:ext>
              </a:extLst>
            </p:cNvPr>
            <p:cNvSpPr/>
            <p:nvPr/>
          </p:nvSpPr>
          <p:spPr>
            <a:xfrm>
              <a:off x="6537313" y="2636353"/>
              <a:ext cx="520543" cy="420113"/>
            </a:xfrm>
            <a:prstGeom prst="chevron">
              <a:avLst/>
            </a:prstGeom>
            <a:solidFill>
              <a:srgbClr val="3AA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46D1862E-9F59-618A-8211-F5B0C33EA580}"/>
                </a:ext>
              </a:extLst>
            </p:cNvPr>
            <p:cNvSpPr txBox="1"/>
            <p:nvPr/>
          </p:nvSpPr>
          <p:spPr>
            <a:xfrm>
              <a:off x="5128307" y="1584894"/>
              <a:ext cx="1268015" cy="369332"/>
            </a:xfrm>
            <a:prstGeom prst="rect">
              <a:avLst/>
            </a:prstGeom>
            <a:noFill/>
          </p:spPr>
          <p:txBody>
            <a:bodyPr wrap="square">
              <a:spAutoFit/>
            </a:bodyPr>
            <a:lstStyle/>
            <a:p>
              <a:pPr marL="0" lvl="0" indent="0" algn="ctr" defTabSz="914400">
                <a:spcAft>
                  <a:spcPts val="0"/>
                </a:spcAft>
                <a:buClr>
                  <a:schemeClr val="dk1"/>
                </a:buClr>
                <a:buSzPts val="2800"/>
              </a:pPr>
              <a:r>
                <a:rPr lang="en-US" sz="1800" kern="1200" dirty="0">
                  <a:latin typeface="VAG Rounded Std Light" panose="020F0502020204020204" pitchFamily="34" charset="77"/>
                </a:rPr>
                <a:t>juvenile</a:t>
              </a:r>
              <a:endParaRPr lang="en-US" dirty="0">
                <a:latin typeface="VAG Rounded Std Light" panose="020F0502020204020204" pitchFamily="34" charset="77"/>
              </a:endParaRPr>
            </a:p>
          </p:txBody>
        </p:sp>
        <p:sp>
          <p:nvSpPr>
            <p:cNvPr id="21" name="TextBox 20">
              <a:extLst>
                <a:ext uri="{FF2B5EF4-FFF2-40B4-BE49-F238E27FC236}">
                  <a16:creationId xmlns:a16="http://schemas.microsoft.com/office/drawing/2014/main" id="{0D6B3A95-C4A2-8468-65DD-2762A281BA8C}"/>
                </a:ext>
              </a:extLst>
            </p:cNvPr>
            <p:cNvSpPr txBox="1"/>
            <p:nvPr/>
          </p:nvSpPr>
          <p:spPr>
            <a:xfrm>
              <a:off x="7142524" y="1584894"/>
              <a:ext cx="997153" cy="369332"/>
            </a:xfrm>
            <a:prstGeom prst="rect">
              <a:avLst/>
            </a:prstGeom>
            <a:noFill/>
          </p:spPr>
          <p:txBody>
            <a:bodyPr wrap="square">
              <a:spAutoFit/>
            </a:bodyPr>
            <a:lstStyle/>
            <a:p>
              <a:pPr marL="0" lvl="0" indent="0" algn="ctr" defTabSz="914400">
                <a:spcAft>
                  <a:spcPts val="0"/>
                </a:spcAft>
                <a:buClr>
                  <a:schemeClr val="dk1"/>
                </a:buClr>
                <a:buSzPts val="2800"/>
              </a:pPr>
              <a:r>
                <a:rPr lang="en-US" sz="1800" kern="1200" dirty="0">
                  <a:latin typeface="VAG Rounded Std Light" panose="020F0502020204020204" pitchFamily="34" charset="77"/>
                </a:rPr>
                <a:t>adult</a:t>
              </a:r>
              <a:endParaRPr lang="en-US" dirty="0">
                <a:latin typeface="VAG Rounded Std Light" panose="020F0502020204020204" pitchFamily="34" charset="77"/>
              </a:endParaRPr>
            </a:p>
          </p:txBody>
        </p:sp>
      </p:grpSp>
    </p:spTree>
    <p:extLst>
      <p:ext uri="{BB962C8B-B14F-4D97-AF65-F5344CB8AC3E}">
        <p14:creationId xmlns:p14="http://schemas.microsoft.com/office/powerpoint/2010/main" val="165589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45B6A-BD27-36CC-3FFE-A91978F8DFB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15B026F-43BC-2D89-D1B4-BC8CBE86C19F}"/>
              </a:ext>
            </a:extLst>
          </p:cNvPr>
          <p:cNvSpPr txBox="1"/>
          <p:nvPr/>
        </p:nvSpPr>
        <p:spPr>
          <a:xfrm>
            <a:off x="778666" y="3097095"/>
            <a:ext cx="3489260" cy="105321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D0AC2AC-DD61-E1CE-7B9C-0439E0C35958}"/>
              </a:ext>
            </a:extLst>
          </p:cNvPr>
          <p:cNvSpPr>
            <a:spLocks noGrp="1"/>
          </p:cNvSpPr>
          <p:nvPr>
            <p:ph type="title" idx="4294967295"/>
          </p:nvPr>
        </p:nvSpPr>
        <p:spPr>
          <a:xfrm>
            <a:off x="288000" y="288000"/>
            <a:ext cx="7886700" cy="817563"/>
          </a:xfrm>
        </p:spPr>
        <p:txBody>
          <a:bodyPr lIns="90000" anchor="t" anchorCtr="0"/>
          <a:lstStyle/>
          <a:p>
            <a:r>
              <a:rPr lang="en-US" b="1" dirty="0">
                <a:solidFill>
                  <a:schemeClr val="bg1"/>
                </a:solidFill>
                <a:latin typeface="VAG Rounded Std Thin" panose="020F0502020204020204" pitchFamily="34" charset="77"/>
              </a:rPr>
              <a:t>Let’s investigate</a:t>
            </a:r>
          </a:p>
        </p:txBody>
      </p:sp>
      <p:pic>
        <p:nvPicPr>
          <p:cNvPr id="4" name="Graphic 3">
            <a:extLst>
              <a:ext uri="{FF2B5EF4-FFF2-40B4-BE49-F238E27FC236}">
                <a16:creationId xmlns:a16="http://schemas.microsoft.com/office/drawing/2014/main" id="{1A36D9D1-EAB3-7C54-184D-064C71600BD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5299543E-25D3-49F7-F445-B4E296EC1422}"/>
              </a:ext>
            </a:extLst>
          </p:cNvPr>
          <p:cNvSpPr txBox="1"/>
          <p:nvPr/>
        </p:nvSpPr>
        <p:spPr>
          <a:xfrm>
            <a:off x="1401059" y="3200890"/>
            <a:ext cx="2776767" cy="830997"/>
          </a:xfrm>
          <a:prstGeom prst="rect">
            <a:avLst/>
          </a:prstGeom>
          <a:noFill/>
        </p:spPr>
        <p:txBody>
          <a:bodyPr wrap="square">
            <a:spAutoFit/>
          </a:bodyPr>
          <a:lstStyle/>
          <a:p>
            <a:pPr lvl="0">
              <a:lnSpc>
                <a:spcPct val="100000"/>
              </a:lnSpc>
            </a:pPr>
            <a:r>
              <a:rPr lang="en-AU" sz="1600" b="1" dirty="0">
                <a:latin typeface="VAG Rounded Std Thin" panose="020F0502020204020204" pitchFamily="34" charset="77"/>
                <a:ea typeface="Calibri"/>
                <a:cs typeface="Calibri"/>
                <a:sym typeface="Calibri"/>
              </a:rPr>
              <a:t>2. </a:t>
            </a:r>
            <a:r>
              <a:rPr lang="en-US" sz="1600" dirty="0">
                <a:latin typeface="VAG Rounded Std Light" panose="020F0502020204020204" pitchFamily="34" charset="0"/>
              </a:rPr>
              <a:t>Use these to help you </a:t>
            </a:r>
            <a:r>
              <a:rPr lang="en-US" sz="1600" b="1" dirty="0">
                <a:latin typeface="VAG Rounded Std Light" panose="020F0502020204020204" pitchFamily="34" charset="0"/>
              </a:rPr>
              <a:t>draw</a:t>
            </a:r>
            <a:r>
              <a:rPr lang="en-US" sz="1600" dirty="0">
                <a:latin typeface="VAG Rounded Std Light" panose="020F0502020204020204" pitchFamily="34" charset="0"/>
              </a:rPr>
              <a:t> a labelled diagram of the life cycle of a worm. </a:t>
            </a:r>
            <a:endParaRPr lang="en-US" sz="1600" dirty="0"/>
          </a:p>
        </p:txBody>
      </p:sp>
      <p:sp>
        <p:nvSpPr>
          <p:cNvPr id="18" name="TextBox 17">
            <a:extLst>
              <a:ext uri="{FF2B5EF4-FFF2-40B4-BE49-F238E27FC236}">
                <a16:creationId xmlns:a16="http://schemas.microsoft.com/office/drawing/2014/main" id="{B7257A5F-C36F-618D-BE1E-C169B9EF45C3}"/>
              </a:ext>
            </a:extLst>
          </p:cNvPr>
          <p:cNvSpPr txBox="1"/>
          <p:nvPr/>
        </p:nvSpPr>
        <p:spPr>
          <a:xfrm>
            <a:off x="5323619" y="1596974"/>
            <a:ext cx="3253453" cy="119252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C10F03C2-6493-370F-0719-8D0D7454F12A}"/>
              </a:ext>
            </a:extLst>
          </p:cNvPr>
          <p:cNvSpPr txBox="1"/>
          <p:nvPr/>
        </p:nvSpPr>
        <p:spPr>
          <a:xfrm>
            <a:off x="5878008" y="1683020"/>
            <a:ext cx="2617474" cy="830997"/>
          </a:xfrm>
          <a:prstGeom prst="rect">
            <a:avLst/>
          </a:prstGeom>
          <a:noFill/>
        </p:spPr>
        <p:txBody>
          <a:bodyPr wrap="square">
            <a:spAutoFit/>
          </a:bodyPr>
          <a:lstStyle/>
          <a:p>
            <a:pPr lvl="0"/>
            <a:r>
              <a:rPr lang="en-AU" sz="1600" b="1" dirty="0">
                <a:latin typeface="VAG Rounded Std Thin" panose="020F0502020204020204" pitchFamily="34" charset="77"/>
                <a:ea typeface="Calibri"/>
                <a:cs typeface="Calibri"/>
                <a:sym typeface="Calibri"/>
              </a:rPr>
              <a:t>4. </a:t>
            </a:r>
            <a:r>
              <a:rPr lang="en-AU" sz="1600" b="1" dirty="0">
                <a:latin typeface="VAG Rounded Std Light" panose="020F0502020204020204" pitchFamily="34" charset="0"/>
              </a:rPr>
              <a:t>Compare</a:t>
            </a:r>
            <a:r>
              <a:rPr lang="en-AU" sz="1600" dirty="0">
                <a:latin typeface="VAG Rounded Std Light" panose="020F0502020204020204" pitchFamily="34" charset="0"/>
              </a:rPr>
              <a:t> your measurements to those in the photos.</a:t>
            </a:r>
            <a:endParaRPr lang="en-US" sz="1600" dirty="0"/>
          </a:p>
        </p:txBody>
      </p:sp>
      <p:sp>
        <p:nvSpPr>
          <p:cNvPr id="24" name="TextBox 23">
            <a:extLst>
              <a:ext uri="{FF2B5EF4-FFF2-40B4-BE49-F238E27FC236}">
                <a16:creationId xmlns:a16="http://schemas.microsoft.com/office/drawing/2014/main" id="{F14F6CED-58DA-AE2D-8102-566C282AB2EC}"/>
              </a:ext>
            </a:extLst>
          </p:cNvPr>
          <p:cNvSpPr txBox="1"/>
          <p:nvPr/>
        </p:nvSpPr>
        <p:spPr>
          <a:xfrm>
            <a:off x="5363391" y="3084511"/>
            <a:ext cx="3213681" cy="105321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5" name="TextBox 24">
            <a:extLst>
              <a:ext uri="{FF2B5EF4-FFF2-40B4-BE49-F238E27FC236}">
                <a16:creationId xmlns:a16="http://schemas.microsoft.com/office/drawing/2014/main" id="{F792FD68-43BC-0010-FDA5-EBA60EE264B8}"/>
              </a:ext>
            </a:extLst>
          </p:cNvPr>
          <p:cNvSpPr txBox="1"/>
          <p:nvPr/>
        </p:nvSpPr>
        <p:spPr>
          <a:xfrm>
            <a:off x="5878009" y="3205441"/>
            <a:ext cx="2523901" cy="584775"/>
          </a:xfrm>
          <a:prstGeom prst="rect">
            <a:avLst/>
          </a:prstGeom>
          <a:noFill/>
        </p:spPr>
        <p:txBody>
          <a:bodyPr wrap="square">
            <a:spAutoFit/>
          </a:bodyPr>
          <a:lstStyle/>
          <a:p>
            <a:pPr lvl="0">
              <a:lnSpc>
                <a:spcPct val="100000"/>
              </a:lnSpc>
            </a:pPr>
            <a:r>
              <a:rPr lang="en-AU" sz="1600" b="1" dirty="0">
                <a:latin typeface="VAG Rounded Std Thin" panose="020F0502020204020204" pitchFamily="34" charset="77"/>
                <a:ea typeface="Calibri"/>
                <a:cs typeface="Calibri"/>
                <a:sym typeface="Calibri"/>
              </a:rPr>
              <a:t>5. </a:t>
            </a:r>
            <a:r>
              <a:rPr lang="en-US" sz="1600" b="1" dirty="0">
                <a:latin typeface="VAG Rounded Std Light" panose="020F0502020204020204" pitchFamily="34" charset="0"/>
              </a:rPr>
              <a:t>Discuss </a:t>
            </a:r>
            <a:r>
              <a:rPr lang="en-US" sz="1600" dirty="0">
                <a:latin typeface="VAG Rounded Std Light" panose="020F0502020204020204" pitchFamily="34" charset="0"/>
              </a:rPr>
              <a:t>your findings with a partner.</a:t>
            </a:r>
            <a:endParaRPr lang="en-US" sz="1600" dirty="0"/>
          </a:p>
        </p:txBody>
      </p:sp>
      <p:sp>
        <p:nvSpPr>
          <p:cNvPr id="12" name="TextBox 11">
            <a:extLst>
              <a:ext uri="{FF2B5EF4-FFF2-40B4-BE49-F238E27FC236}">
                <a16:creationId xmlns:a16="http://schemas.microsoft.com/office/drawing/2014/main" id="{A4F74704-236B-8123-0ABA-F7D8E0E4D4D7}"/>
              </a:ext>
            </a:extLst>
          </p:cNvPr>
          <p:cNvSpPr txBox="1"/>
          <p:nvPr/>
        </p:nvSpPr>
        <p:spPr>
          <a:xfrm>
            <a:off x="758606" y="4425393"/>
            <a:ext cx="3509320" cy="103737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E4A2C07A-54F8-DA12-599B-8D95E4F84318}"/>
              </a:ext>
            </a:extLst>
          </p:cNvPr>
          <p:cNvSpPr txBox="1"/>
          <p:nvPr/>
        </p:nvSpPr>
        <p:spPr>
          <a:xfrm>
            <a:off x="1339833" y="4538666"/>
            <a:ext cx="2701815" cy="830997"/>
          </a:xfrm>
          <a:prstGeom prst="rect">
            <a:avLst/>
          </a:prstGeom>
          <a:noFill/>
        </p:spPr>
        <p:txBody>
          <a:bodyPr wrap="square">
            <a:spAutoFit/>
          </a:bodyPr>
          <a:lstStyle/>
          <a:p>
            <a:pPr lvl="0">
              <a:lnSpc>
                <a:spcPct val="100000"/>
              </a:lnSpc>
            </a:pPr>
            <a:r>
              <a:rPr lang="en-AU" sz="1600" b="1" dirty="0">
                <a:latin typeface="VAG Rounded Std Thin" panose="020F0502020204020204" pitchFamily="34" charset="77"/>
                <a:ea typeface="Calibri"/>
                <a:cs typeface="Calibri"/>
                <a:sym typeface="Calibri"/>
              </a:rPr>
              <a:t>3. </a:t>
            </a:r>
            <a:r>
              <a:rPr lang="en-AU" sz="1600" b="1" dirty="0">
                <a:latin typeface="VAG Rounded Std Light" panose="020F0502020204020204" pitchFamily="34" charset="0"/>
              </a:rPr>
              <a:t>Measure </a:t>
            </a:r>
            <a:r>
              <a:rPr lang="en-AU" sz="1600" dirty="0">
                <a:latin typeface="VAG Rounded Std Light" panose="020F0502020204020204" pitchFamily="34" charset="0"/>
              </a:rPr>
              <a:t>the length of a cocoon, a hatchling, a juvenile and an adult worm. </a:t>
            </a:r>
            <a:endParaRPr lang="en-US" sz="1600" dirty="0"/>
          </a:p>
        </p:txBody>
      </p:sp>
      <p:pic>
        <p:nvPicPr>
          <p:cNvPr id="9" name="Picture 8">
            <a:extLst>
              <a:ext uri="{FF2B5EF4-FFF2-40B4-BE49-F238E27FC236}">
                <a16:creationId xmlns:a16="http://schemas.microsoft.com/office/drawing/2014/main" id="{A5E45EA8-6CEB-132A-19A8-A7C0205F9257}"/>
              </a:ext>
            </a:extLst>
          </p:cNvPr>
          <p:cNvPicPr>
            <a:picLocks noChangeAspect="1"/>
          </p:cNvPicPr>
          <p:nvPr/>
        </p:nvPicPr>
        <p:blipFill>
          <a:blip r:embed="rId5"/>
          <a:stretch>
            <a:fillRect/>
          </a:stretch>
        </p:blipFill>
        <p:spPr>
          <a:xfrm>
            <a:off x="4853719" y="1547704"/>
            <a:ext cx="939800" cy="876300"/>
          </a:xfrm>
          <a:prstGeom prst="rect">
            <a:avLst/>
          </a:prstGeom>
        </p:spPr>
      </p:pic>
      <p:pic>
        <p:nvPicPr>
          <p:cNvPr id="11" name="Picture 10">
            <a:extLst>
              <a:ext uri="{FF2B5EF4-FFF2-40B4-BE49-F238E27FC236}">
                <a16:creationId xmlns:a16="http://schemas.microsoft.com/office/drawing/2014/main" id="{C389446F-E6A4-56AB-40DA-B6FE56E0F8BF}"/>
              </a:ext>
            </a:extLst>
          </p:cNvPr>
          <p:cNvPicPr>
            <a:picLocks noChangeAspect="1"/>
          </p:cNvPicPr>
          <p:nvPr/>
        </p:nvPicPr>
        <p:blipFill>
          <a:blip r:embed="rId6"/>
          <a:stretch>
            <a:fillRect/>
          </a:stretch>
        </p:blipFill>
        <p:spPr>
          <a:xfrm>
            <a:off x="389441" y="2963751"/>
            <a:ext cx="939800" cy="876300"/>
          </a:xfrm>
          <a:prstGeom prst="rect">
            <a:avLst/>
          </a:prstGeom>
        </p:spPr>
      </p:pic>
      <p:pic>
        <p:nvPicPr>
          <p:cNvPr id="14" name="Picture 13">
            <a:extLst>
              <a:ext uri="{FF2B5EF4-FFF2-40B4-BE49-F238E27FC236}">
                <a16:creationId xmlns:a16="http://schemas.microsoft.com/office/drawing/2014/main" id="{0CDA9EAB-B457-75E9-FF30-F40A8DE47AD9}"/>
              </a:ext>
            </a:extLst>
          </p:cNvPr>
          <p:cNvPicPr>
            <a:picLocks noChangeAspect="1"/>
          </p:cNvPicPr>
          <p:nvPr/>
        </p:nvPicPr>
        <p:blipFill>
          <a:blip r:embed="rId7"/>
          <a:stretch>
            <a:fillRect/>
          </a:stretch>
        </p:blipFill>
        <p:spPr>
          <a:xfrm>
            <a:off x="4857219" y="2976137"/>
            <a:ext cx="939800" cy="876300"/>
          </a:xfrm>
          <a:prstGeom prst="rect">
            <a:avLst/>
          </a:prstGeom>
        </p:spPr>
      </p:pic>
      <p:grpSp>
        <p:nvGrpSpPr>
          <p:cNvPr id="3" name="Group 2">
            <a:extLst>
              <a:ext uri="{FF2B5EF4-FFF2-40B4-BE49-F238E27FC236}">
                <a16:creationId xmlns:a16="http://schemas.microsoft.com/office/drawing/2014/main" id="{E7B31181-E987-342B-4DD2-45505BAD9CFB}"/>
              </a:ext>
            </a:extLst>
          </p:cNvPr>
          <p:cNvGrpSpPr/>
          <p:nvPr/>
        </p:nvGrpSpPr>
        <p:grpSpPr>
          <a:xfrm>
            <a:off x="4128612" y="254296"/>
            <a:ext cx="3225066" cy="729355"/>
            <a:chOff x="4513953" y="242366"/>
            <a:chExt cx="3225066" cy="729355"/>
          </a:xfrm>
        </p:grpSpPr>
        <p:pic>
          <p:nvPicPr>
            <p:cNvPr id="7" name="Picture 6" descr="A cartoon of a worm&#10;&#10;AI-generated content may be incorrect.">
              <a:extLst>
                <a:ext uri="{FF2B5EF4-FFF2-40B4-BE49-F238E27FC236}">
                  <a16:creationId xmlns:a16="http://schemas.microsoft.com/office/drawing/2014/main" id="{54BF9670-0B8F-9D51-18CD-E45DBE677BC1}"/>
                </a:ext>
              </a:extLst>
            </p:cNvPr>
            <p:cNvPicPr>
              <a:picLocks noChangeAspect="1"/>
            </p:cNvPicPr>
            <p:nvPr/>
          </p:nvPicPr>
          <p:blipFill>
            <a:blip r:embed="rId8"/>
            <a:stretch>
              <a:fillRect/>
            </a:stretch>
          </p:blipFill>
          <p:spPr>
            <a:xfrm rot="20973648">
              <a:off x="4513953" y="345079"/>
              <a:ext cx="886777" cy="626642"/>
            </a:xfrm>
            <a:prstGeom prst="rect">
              <a:avLst/>
            </a:prstGeom>
          </p:spPr>
        </p:pic>
        <p:sp>
          <p:nvSpPr>
            <p:cNvPr id="6" name="TextBox 5">
              <a:extLst>
                <a:ext uri="{FF2B5EF4-FFF2-40B4-BE49-F238E27FC236}">
                  <a16:creationId xmlns:a16="http://schemas.microsoft.com/office/drawing/2014/main" id="{7DB03DC9-28BC-E65A-2A82-16828055280A}"/>
                </a:ext>
              </a:extLst>
            </p:cNvPr>
            <p:cNvSpPr txBox="1"/>
            <p:nvPr/>
          </p:nvSpPr>
          <p:spPr>
            <a:xfrm rot="21430211">
              <a:off x="4631891" y="242366"/>
              <a:ext cx="3107128" cy="692497"/>
            </a:xfrm>
            <a:prstGeom prst="rect">
              <a:avLst/>
            </a:prstGeom>
            <a:noFill/>
          </p:spPr>
          <p:txBody>
            <a:bodyPr wrap="square">
              <a:spAutoFit/>
            </a:bodyPr>
            <a:lstStyle/>
            <a:p>
              <a:pPr lvl="0" algn="ctr" defTabSz="457200">
                <a:defRPr/>
              </a:pPr>
              <a:r>
                <a:rPr lang="en-AU" sz="1300" b="1" dirty="0">
                  <a:solidFill>
                    <a:schemeClr val="bg1"/>
                  </a:solidFill>
                  <a:latin typeface="VAG Rounded Std Thin" panose="020F0502020204020204" pitchFamily="34" charset="77"/>
                </a:rPr>
                <a:t>Remember, worms are living creatures. They need to be treated gently and touched as little as possible.</a:t>
              </a:r>
            </a:p>
          </p:txBody>
        </p:sp>
      </p:grpSp>
      <p:sp>
        <p:nvSpPr>
          <p:cNvPr id="13" name="TextBox 12">
            <a:extLst>
              <a:ext uri="{FF2B5EF4-FFF2-40B4-BE49-F238E27FC236}">
                <a16:creationId xmlns:a16="http://schemas.microsoft.com/office/drawing/2014/main" id="{64E7B3D8-EFAC-394D-3DD7-C4240D49FF6E}"/>
              </a:ext>
            </a:extLst>
          </p:cNvPr>
          <p:cNvSpPr txBox="1"/>
          <p:nvPr/>
        </p:nvSpPr>
        <p:spPr>
          <a:xfrm>
            <a:off x="778666" y="1596975"/>
            <a:ext cx="3489260" cy="12169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pic>
        <p:nvPicPr>
          <p:cNvPr id="16" name="Picture 15">
            <a:extLst>
              <a:ext uri="{FF2B5EF4-FFF2-40B4-BE49-F238E27FC236}">
                <a16:creationId xmlns:a16="http://schemas.microsoft.com/office/drawing/2014/main" id="{EE4E060B-5270-EA66-E5C7-293D64161523}"/>
              </a:ext>
            </a:extLst>
          </p:cNvPr>
          <p:cNvPicPr>
            <a:picLocks noChangeAspect="1"/>
          </p:cNvPicPr>
          <p:nvPr/>
        </p:nvPicPr>
        <p:blipFill>
          <a:blip r:embed="rId9"/>
          <a:stretch>
            <a:fillRect/>
          </a:stretch>
        </p:blipFill>
        <p:spPr>
          <a:xfrm>
            <a:off x="390709" y="1541305"/>
            <a:ext cx="939800" cy="876300"/>
          </a:xfrm>
          <a:prstGeom prst="rect">
            <a:avLst/>
          </a:prstGeom>
        </p:spPr>
      </p:pic>
      <p:sp>
        <p:nvSpPr>
          <p:cNvPr id="17" name="TextBox 16">
            <a:extLst>
              <a:ext uri="{FF2B5EF4-FFF2-40B4-BE49-F238E27FC236}">
                <a16:creationId xmlns:a16="http://schemas.microsoft.com/office/drawing/2014/main" id="{0860741F-708B-9CBF-D7C2-FB983E6E0399}"/>
              </a:ext>
            </a:extLst>
          </p:cNvPr>
          <p:cNvSpPr txBox="1"/>
          <p:nvPr/>
        </p:nvSpPr>
        <p:spPr>
          <a:xfrm>
            <a:off x="1401035" y="1683875"/>
            <a:ext cx="2776791" cy="1077218"/>
          </a:xfrm>
          <a:prstGeom prst="rect">
            <a:avLst/>
          </a:prstGeom>
          <a:noFill/>
        </p:spPr>
        <p:txBody>
          <a:bodyPr wrap="square">
            <a:spAutoFit/>
          </a:bodyPr>
          <a:lstStyle/>
          <a:p>
            <a:pPr lvl="0">
              <a:lnSpc>
                <a:spcPct val="100000"/>
              </a:lnSpc>
            </a:pPr>
            <a:r>
              <a:rPr lang="en-AU" sz="1600" b="1" dirty="0">
                <a:latin typeface="VAG Rounded Std Thin" panose="020F0502020204020204" pitchFamily="34" charset="77"/>
                <a:ea typeface="Calibri"/>
                <a:cs typeface="Calibri"/>
                <a:sym typeface="Calibri"/>
              </a:rPr>
              <a:t>1. </a:t>
            </a:r>
            <a:r>
              <a:rPr lang="en-US" sz="1600" dirty="0">
                <a:latin typeface="VAG Rounded Std Light" panose="020F0502020204020204" pitchFamily="34" charset="0"/>
              </a:rPr>
              <a:t>Carefully </a:t>
            </a:r>
            <a:r>
              <a:rPr lang="en-US" sz="1600" b="1" dirty="0">
                <a:latin typeface="VAG Rounded Std Light" panose="020F0502020204020204" pitchFamily="34" charset="0"/>
              </a:rPr>
              <a:t>examine</a:t>
            </a:r>
            <a:r>
              <a:rPr lang="en-US" sz="1600" dirty="0">
                <a:latin typeface="VAG Rounded Std Light" panose="020F0502020204020204" pitchFamily="34" charset="0"/>
              </a:rPr>
              <a:t> your worms and castings to find a cocoon, a hatchling, a juvenile worm and an adult worm. </a:t>
            </a:r>
            <a:endParaRPr lang="en-US" sz="1600" dirty="0"/>
          </a:p>
        </p:txBody>
      </p:sp>
      <p:pic>
        <p:nvPicPr>
          <p:cNvPr id="20" name="Picture 19">
            <a:extLst>
              <a:ext uri="{FF2B5EF4-FFF2-40B4-BE49-F238E27FC236}">
                <a16:creationId xmlns:a16="http://schemas.microsoft.com/office/drawing/2014/main" id="{F802F716-2641-2F3E-F53C-0E6597DA7F68}"/>
              </a:ext>
            </a:extLst>
          </p:cNvPr>
          <p:cNvPicPr>
            <a:picLocks noChangeAspect="1"/>
          </p:cNvPicPr>
          <p:nvPr/>
        </p:nvPicPr>
        <p:blipFill>
          <a:blip r:embed="rId10"/>
          <a:stretch>
            <a:fillRect/>
          </a:stretch>
        </p:blipFill>
        <p:spPr>
          <a:xfrm>
            <a:off x="395721" y="4279601"/>
            <a:ext cx="927239" cy="866886"/>
          </a:xfrm>
          <a:prstGeom prst="rect">
            <a:avLst/>
          </a:prstGeom>
        </p:spPr>
      </p:pic>
      <p:sp>
        <p:nvSpPr>
          <p:cNvPr id="21" name="Rectangle 20">
            <a:extLst>
              <a:ext uri="{FF2B5EF4-FFF2-40B4-BE49-F238E27FC236}">
                <a16:creationId xmlns:a16="http://schemas.microsoft.com/office/drawing/2014/main" id="{4550BBDB-5C8D-E550-E13C-B0B4DD9772BC}"/>
              </a:ext>
            </a:extLst>
          </p:cNvPr>
          <p:cNvSpPr/>
          <p:nvPr/>
        </p:nvSpPr>
        <p:spPr>
          <a:xfrm>
            <a:off x="0" y="5630858"/>
            <a:ext cx="9144000" cy="1227142"/>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EF479E-84FD-152D-C2AE-945D5874EE5D}"/>
              </a:ext>
            </a:extLst>
          </p:cNvPr>
          <p:cNvSpPr txBox="1"/>
          <p:nvPr/>
        </p:nvSpPr>
        <p:spPr>
          <a:xfrm>
            <a:off x="1358043" y="5677639"/>
            <a:ext cx="7453144" cy="1107996"/>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Take a photo of a worm capsule, a hatchling, a juvenile worm and an adult worm.</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Using an app of your choosing, import the photos and use them to create a labelled life cycle. </a:t>
            </a:r>
          </a:p>
        </p:txBody>
      </p:sp>
      <p:pic>
        <p:nvPicPr>
          <p:cNvPr id="23" name="Picture 22">
            <a:extLst>
              <a:ext uri="{FF2B5EF4-FFF2-40B4-BE49-F238E27FC236}">
                <a16:creationId xmlns:a16="http://schemas.microsoft.com/office/drawing/2014/main" id="{C9DE385A-9E92-BE30-DC0B-12E424271AD4}"/>
              </a:ext>
            </a:extLst>
          </p:cNvPr>
          <p:cNvPicPr>
            <a:picLocks noChangeAspect="1"/>
          </p:cNvPicPr>
          <p:nvPr/>
        </p:nvPicPr>
        <p:blipFill>
          <a:blip r:embed="rId11"/>
          <a:stretch>
            <a:fillRect/>
          </a:stretch>
        </p:blipFill>
        <p:spPr>
          <a:xfrm>
            <a:off x="354133" y="5791891"/>
            <a:ext cx="899150" cy="588729"/>
          </a:xfrm>
          <a:prstGeom prst="rect">
            <a:avLst/>
          </a:prstGeom>
        </p:spPr>
      </p:pic>
    </p:spTree>
    <p:extLst>
      <p:ext uri="{BB962C8B-B14F-4D97-AF65-F5344CB8AC3E}">
        <p14:creationId xmlns:p14="http://schemas.microsoft.com/office/powerpoint/2010/main" val="170409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DDC914B0-FFCF-063B-0D87-B69737C61679}"/>
              </a:ext>
            </a:extLst>
          </p:cNvPr>
          <p:cNvSpPr/>
          <p:nvPr/>
        </p:nvSpPr>
        <p:spPr>
          <a:xfrm>
            <a:off x="1" y="1137684"/>
            <a:ext cx="4882895" cy="5720313"/>
          </a:xfrm>
          <a:custGeom>
            <a:avLst/>
            <a:gdLst>
              <a:gd name="connsiteX0" fmla="*/ 0 w 3945698"/>
              <a:gd name="connsiteY0" fmla="*/ 0 h 5104355"/>
              <a:gd name="connsiteX1" fmla="*/ 2990800 w 3945698"/>
              <a:gd name="connsiteY1" fmla="*/ 0 h 5104355"/>
              <a:gd name="connsiteX2" fmla="*/ 3945698 w 3945698"/>
              <a:gd name="connsiteY2" fmla="*/ 954898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990800 w 3945698"/>
              <a:gd name="connsiteY1" fmla="*/ 0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569917 w 3945698"/>
              <a:gd name="connsiteY2" fmla="*/ 1105210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254668"/>
              <a:gd name="connsiteX1" fmla="*/ 2377025 w 3945698"/>
              <a:gd name="connsiteY1" fmla="*/ 32567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94969 w 3945698"/>
              <a:gd name="connsiteY2" fmla="*/ 1455940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8" h="5254668">
                <a:moveTo>
                  <a:pt x="0" y="0"/>
                </a:moveTo>
                <a:lnTo>
                  <a:pt x="2364499" y="263047"/>
                </a:lnTo>
                <a:cubicBezTo>
                  <a:pt x="3255130" y="375781"/>
                  <a:pt x="3532339" y="966142"/>
                  <a:pt x="3632547" y="1681408"/>
                </a:cubicBezTo>
                <a:cubicBezTo>
                  <a:pt x="3824613" y="2985229"/>
                  <a:pt x="3928996" y="3775483"/>
                  <a:pt x="4070958" y="5254668"/>
                </a:cubicBezTo>
                <a:lnTo>
                  <a:pt x="0" y="5254668"/>
                </a:lnTo>
                <a:lnTo>
                  <a:pt x="0" y="0"/>
                </a:lnTo>
                <a:close/>
              </a:path>
            </a:pathLst>
          </a:custGeom>
          <a:solidFill>
            <a:srgbClr val="41A15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E5834-327F-2356-6D39-94FAC75177D5}"/>
              </a:ext>
            </a:extLst>
          </p:cNvPr>
          <p:cNvSpPr>
            <a:spLocks noGrp="1"/>
          </p:cNvSpPr>
          <p:nvPr>
            <p:ph type="title"/>
          </p:nvPr>
        </p:nvSpPr>
        <p:spPr>
          <a:xfrm>
            <a:off x="288000" y="288000"/>
            <a:ext cx="7886700" cy="818216"/>
          </a:xfrm>
        </p:spPr>
        <p:txBody>
          <a:bodyPr lIns="90000" anchor="t" anchorCtr="0">
            <a:normAutofit/>
          </a:bodyPr>
          <a:lstStyle/>
          <a:p>
            <a:r>
              <a:rPr lang="en-US" sz="3600" dirty="0"/>
              <a:t>Let’s discuss</a:t>
            </a:r>
          </a:p>
        </p:txBody>
      </p:sp>
      <p:sp>
        <p:nvSpPr>
          <p:cNvPr id="4" name="TextBox 3">
            <a:extLst>
              <a:ext uri="{FF2B5EF4-FFF2-40B4-BE49-F238E27FC236}">
                <a16:creationId xmlns:a16="http://schemas.microsoft.com/office/drawing/2014/main" id="{256CBED4-5F7E-5439-232B-3D2E914EFBB4}"/>
              </a:ext>
            </a:extLst>
          </p:cNvPr>
          <p:cNvSpPr txBox="1"/>
          <p:nvPr/>
        </p:nvSpPr>
        <p:spPr>
          <a:xfrm>
            <a:off x="354181" y="3291091"/>
            <a:ext cx="3877169" cy="707886"/>
          </a:xfrm>
          <a:prstGeom prst="rect">
            <a:avLst/>
          </a:prstGeom>
        </p:spPr>
        <p:txBody>
          <a:bodyPr vert="horz" lIns="91440" tIns="45720" rIns="91440" bIns="45720" rtlCol="0" anchor="ctr">
            <a:normAutofit/>
          </a:bodyPr>
          <a:lstStyle/>
          <a:p>
            <a:pPr algn="ctr"/>
            <a:r>
              <a:rPr lang="en-AU" sz="1600" dirty="0">
                <a:solidFill>
                  <a:srgbClr val="0395D6"/>
                </a:solidFill>
                <a:latin typeface="VAG Rounded Std Light" panose="020F0502020204020204" pitchFamily="34" charset="77"/>
                <a:hlinkClick r:id="rId3">
                  <a:extLst>
                    <a:ext uri="{A12FA001-AC4F-418D-AE19-62706E023703}">
                      <ahyp:hlinkClr xmlns:ahyp="http://schemas.microsoft.com/office/drawing/2018/hyperlinkcolor" val="tx"/>
                    </a:ext>
                  </a:extLst>
                </a:hlinkClick>
              </a:rPr>
              <a:t>Earthworm Facts | 10 Animal Facts about Earthworms - YouTube</a:t>
            </a:r>
            <a:endParaRPr lang="en-US" sz="1600" dirty="0">
              <a:solidFill>
                <a:srgbClr val="0395D6"/>
              </a:solidFill>
              <a:latin typeface="VAG Rounded Std Light" panose="020F0502020204020204" pitchFamily="34" charset="77"/>
            </a:endParaRPr>
          </a:p>
        </p:txBody>
      </p:sp>
      <p:sp>
        <p:nvSpPr>
          <p:cNvPr id="8" name="TextBox 7">
            <a:extLst>
              <a:ext uri="{FF2B5EF4-FFF2-40B4-BE49-F238E27FC236}">
                <a16:creationId xmlns:a16="http://schemas.microsoft.com/office/drawing/2014/main" id="{CBF5B656-1651-E8E6-A6BD-63F2F4A18125}"/>
              </a:ext>
            </a:extLst>
          </p:cNvPr>
          <p:cNvSpPr txBox="1"/>
          <p:nvPr/>
        </p:nvSpPr>
        <p:spPr>
          <a:xfrm>
            <a:off x="4978833" y="1833022"/>
            <a:ext cx="4024306" cy="4447371"/>
          </a:xfrm>
          <a:prstGeom prst="rect">
            <a:avLst/>
          </a:prstGeom>
          <a:noFill/>
        </p:spPr>
        <p:txBody>
          <a:bodyPr wrap="square" rtlCol="0">
            <a:spAutoFit/>
          </a:bodyPr>
          <a:lstStyle/>
          <a:p>
            <a:pPr>
              <a:lnSpc>
                <a:spcPts val="2380"/>
              </a:lnSpc>
              <a:spcAft>
                <a:spcPts val="600"/>
              </a:spcAft>
            </a:pPr>
            <a:r>
              <a:rPr lang="en-AU" sz="2000" b="1" dirty="0">
                <a:solidFill>
                  <a:srgbClr val="3AAD49"/>
                </a:solidFill>
                <a:latin typeface="VAG Rounded Std Thin" panose="020F0502020204020204" pitchFamily="34" charset="77"/>
              </a:rPr>
              <a:t>Discussion questions:</a:t>
            </a:r>
            <a:endParaRPr lang="en-US" sz="2000" b="1" dirty="0">
              <a:solidFill>
                <a:srgbClr val="3AAD49"/>
              </a:solidFill>
              <a:latin typeface="VAG Rounded Std Thin" panose="020F0502020204020204" pitchFamily="34" charset="77"/>
            </a:endParaRP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What happens when you cut a worm in half?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What is the band around a worm’s body called?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do worms sense light without eyes?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Name some parts of a worm’s body?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do worms breathe without lungs?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long can worms live?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do worms try to escape predators?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do worms move in the soil?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much can a worm eat in a day? </a:t>
            </a:r>
          </a:p>
          <a:p>
            <a:pPr marL="285750" indent="-285750">
              <a:spcAft>
                <a:spcPts val="600"/>
              </a:spcAft>
              <a:buFont typeface="Arial" panose="020B0604020202020204" pitchFamily="34" charset="0"/>
              <a:buChar char="•"/>
            </a:pPr>
            <a:r>
              <a:rPr lang="en-AU" sz="1600" dirty="0">
                <a:latin typeface="VAG Rounded Std Light" panose="020F0502020204020204" pitchFamily="34" charset="77"/>
              </a:rPr>
              <a:t>How do worms chew? </a:t>
            </a:r>
          </a:p>
          <a:p>
            <a:pPr marL="285750" indent="-285750">
              <a:buFont typeface="Arial" panose="020B0604020202020204" pitchFamily="34" charset="0"/>
              <a:buChar char="•"/>
            </a:pPr>
            <a:r>
              <a:rPr lang="en-AU" sz="1600" dirty="0">
                <a:latin typeface="VAG Rounded Std Light" panose="020F0502020204020204" pitchFamily="34" charset="77"/>
              </a:rPr>
              <a:t>How do worms help the soil? </a:t>
            </a:r>
          </a:p>
        </p:txBody>
      </p:sp>
      <p:pic>
        <p:nvPicPr>
          <p:cNvPr id="10" name="Online Media 9" descr="Would you eat one? | 10 COOL EARTHWORM FACTS">
            <a:hlinkClick r:id="" action="ppaction://media"/>
            <a:extLst>
              <a:ext uri="{FF2B5EF4-FFF2-40B4-BE49-F238E27FC236}">
                <a16:creationId xmlns:a16="http://schemas.microsoft.com/office/drawing/2014/main" id="{A915128F-DDA5-1569-26BE-B00E1C4F68B7}"/>
              </a:ext>
            </a:extLst>
          </p:cNvPr>
          <p:cNvPicPr>
            <a:picLocks noRot="1" noChangeAspect="1"/>
          </p:cNvPicPr>
          <p:nvPr>
            <a:videoFile r:link="rId1"/>
          </p:nvPr>
        </p:nvPicPr>
        <p:blipFill>
          <a:blip r:embed="rId4"/>
          <a:stretch>
            <a:fillRect/>
          </a:stretch>
        </p:blipFill>
        <p:spPr>
          <a:xfrm>
            <a:off x="417242" y="3998977"/>
            <a:ext cx="3747927" cy="2117579"/>
          </a:xfrm>
          <a:prstGeom prst="rect">
            <a:avLst/>
          </a:prstGeom>
        </p:spPr>
      </p:pic>
      <p:sp>
        <p:nvSpPr>
          <p:cNvPr id="3" name="Title 1">
            <a:extLst>
              <a:ext uri="{FF2B5EF4-FFF2-40B4-BE49-F238E27FC236}">
                <a16:creationId xmlns:a16="http://schemas.microsoft.com/office/drawing/2014/main" id="{1A7381E5-215C-F8F4-8EE3-A1C6D6757171}"/>
              </a:ext>
            </a:extLst>
          </p:cNvPr>
          <p:cNvSpPr txBox="1">
            <a:spLocks/>
          </p:cNvSpPr>
          <p:nvPr/>
        </p:nvSpPr>
        <p:spPr>
          <a:xfrm>
            <a:off x="328926" y="1740046"/>
            <a:ext cx="3780085" cy="1228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bg1"/>
                </a:solidFill>
                <a:latin typeface="VAGRundschriftD" pitchFamily="2" charset="77"/>
                <a:ea typeface="+mj-ea"/>
                <a:cs typeface="+mj-cs"/>
              </a:defRPr>
            </a:lvl1pPr>
          </a:lstStyle>
          <a:p>
            <a:r>
              <a:rPr lang="en-US" sz="2400" b="1" dirty="0">
                <a:solidFill>
                  <a:schemeClr val="tx1"/>
                </a:solidFill>
                <a:latin typeface="VAG Rounded Std Thin" panose="020F0502020204020204" pitchFamily="34" charset="77"/>
              </a:rPr>
              <a:t>Let’s watch the video to learn some interesting facts about worms </a:t>
            </a:r>
          </a:p>
        </p:txBody>
      </p:sp>
    </p:spTree>
    <p:extLst>
      <p:ext uri="{BB962C8B-B14F-4D97-AF65-F5344CB8AC3E}">
        <p14:creationId xmlns:p14="http://schemas.microsoft.com/office/powerpoint/2010/main" val="254189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3"/>
                                        </p:tgtEl>
                                        <p:attrNameLst>
                                          <p:attrName>style.visibility</p:attrName>
                                        </p:attrNameLst>
                                      </p:cBhvr>
                                      <p:to>
                                        <p:strVal val="visible"/>
                                      </p:to>
                                    </p:set>
                                    <p:animEffect transition="in" filter="fade">
                                      <p:cBhvr>
                                        <p:cTn id="9"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DEC8-2FF4-10D3-2010-7B99BFDC42F6}"/>
              </a:ext>
            </a:extLst>
          </p:cNvPr>
          <p:cNvSpPr>
            <a:spLocks noGrp="1"/>
          </p:cNvSpPr>
          <p:nvPr>
            <p:ph type="title"/>
          </p:nvPr>
        </p:nvSpPr>
        <p:spPr>
          <a:xfrm>
            <a:off x="288000" y="216000"/>
            <a:ext cx="7886700" cy="818216"/>
          </a:xfrm>
        </p:spPr>
        <p:txBody>
          <a:bodyPr anchor="t" anchorCtr="0"/>
          <a:lstStyle/>
          <a:p>
            <a:r>
              <a:rPr lang="en-US" dirty="0"/>
              <a:t>Anatomy of a worm</a:t>
            </a:r>
          </a:p>
        </p:txBody>
      </p:sp>
      <p:pic>
        <p:nvPicPr>
          <p:cNvPr id="4" name="Picture 3">
            <a:extLst>
              <a:ext uri="{FF2B5EF4-FFF2-40B4-BE49-F238E27FC236}">
                <a16:creationId xmlns:a16="http://schemas.microsoft.com/office/drawing/2014/main" id="{6FDE8378-FF57-2700-52D2-BBBA013CED17}"/>
              </a:ext>
            </a:extLst>
          </p:cNvPr>
          <p:cNvPicPr>
            <a:picLocks noChangeAspect="1"/>
          </p:cNvPicPr>
          <p:nvPr/>
        </p:nvPicPr>
        <p:blipFill>
          <a:blip r:embed="rId3"/>
          <a:srcRect l="13713" t="16770" r="8355" b="20136"/>
          <a:stretch>
            <a:fillRect/>
          </a:stretch>
        </p:blipFill>
        <p:spPr>
          <a:xfrm>
            <a:off x="1336588" y="95739"/>
            <a:ext cx="7694388" cy="6229424"/>
          </a:xfrm>
          <a:prstGeom prst="rect">
            <a:avLst/>
          </a:prstGeom>
        </p:spPr>
      </p:pic>
      <p:cxnSp>
        <p:nvCxnSpPr>
          <p:cNvPr id="6" name="Straight Arrow Connector 5">
            <a:extLst>
              <a:ext uri="{FF2B5EF4-FFF2-40B4-BE49-F238E27FC236}">
                <a16:creationId xmlns:a16="http://schemas.microsoft.com/office/drawing/2014/main" id="{BD342A7D-7467-C40B-B4C3-36CEEE441F0D}"/>
              </a:ext>
            </a:extLst>
          </p:cNvPr>
          <p:cNvCxnSpPr>
            <a:cxnSpLocks/>
          </p:cNvCxnSpPr>
          <p:nvPr/>
        </p:nvCxnSpPr>
        <p:spPr>
          <a:xfrm>
            <a:off x="1858808" y="5514846"/>
            <a:ext cx="606080" cy="4319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255E81A-F98C-BE06-5E35-63D77FEE8062}"/>
              </a:ext>
            </a:extLst>
          </p:cNvPr>
          <p:cNvCxnSpPr>
            <a:cxnSpLocks/>
          </p:cNvCxnSpPr>
          <p:nvPr/>
        </p:nvCxnSpPr>
        <p:spPr>
          <a:xfrm flipH="1" flipV="1">
            <a:off x="5037952" y="4228876"/>
            <a:ext cx="64400" cy="9466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A03FC16-23D1-51DB-493F-76A1981F5955}"/>
              </a:ext>
            </a:extLst>
          </p:cNvPr>
          <p:cNvCxnSpPr/>
          <p:nvPr/>
        </p:nvCxnSpPr>
        <p:spPr>
          <a:xfrm>
            <a:off x="5849641" y="3236868"/>
            <a:ext cx="509286" cy="4726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D8EE665-17AB-CD7C-A03B-AA3431534707}"/>
              </a:ext>
            </a:extLst>
          </p:cNvPr>
          <p:cNvCxnSpPr>
            <a:cxnSpLocks/>
          </p:cNvCxnSpPr>
          <p:nvPr/>
        </p:nvCxnSpPr>
        <p:spPr>
          <a:xfrm flipV="1">
            <a:off x="4094678" y="953889"/>
            <a:ext cx="624289" cy="3922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1218A57-AC53-B68E-B1B2-0EC0FCAF06C8}"/>
              </a:ext>
            </a:extLst>
          </p:cNvPr>
          <p:cNvSpPr txBox="1"/>
          <p:nvPr/>
        </p:nvSpPr>
        <p:spPr>
          <a:xfrm>
            <a:off x="329241" y="1910971"/>
            <a:ext cx="2192310" cy="1085618"/>
          </a:xfrm>
          <a:prstGeom prst="rect">
            <a:avLst/>
          </a:prstGeom>
          <a:noFill/>
        </p:spPr>
        <p:txBody>
          <a:bodyPr wrap="square" rtlCol="0">
            <a:spAutoFit/>
          </a:bodyPr>
          <a:lstStyle/>
          <a:p>
            <a:pPr>
              <a:lnSpc>
                <a:spcPts val="2560"/>
              </a:lnSpc>
            </a:pPr>
            <a:r>
              <a:rPr lang="en-AU" sz="2000" b="1" dirty="0">
                <a:latin typeface="VAG Rounded Std Thin" panose="020F0502020204020204" pitchFamily="34" charset="77"/>
              </a:rPr>
              <a:t>Click on the words to label the parts of the worm</a:t>
            </a:r>
          </a:p>
        </p:txBody>
      </p:sp>
      <p:sp>
        <p:nvSpPr>
          <p:cNvPr id="3" name="TextBox 2">
            <a:extLst>
              <a:ext uri="{FF2B5EF4-FFF2-40B4-BE49-F238E27FC236}">
                <a16:creationId xmlns:a16="http://schemas.microsoft.com/office/drawing/2014/main" id="{ACD08F8B-3839-2E53-7C7B-F2707011226D}"/>
              </a:ext>
            </a:extLst>
          </p:cNvPr>
          <p:cNvSpPr txBox="1"/>
          <p:nvPr/>
        </p:nvSpPr>
        <p:spPr>
          <a:xfrm>
            <a:off x="462605" y="6326037"/>
            <a:ext cx="874147" cy="369332"/>
          </a:xfrm>
          <a:prstGeom prst="rect">
            <a:avLst/>
          </a:prstGeom>
          <a:noFill/>
        </p:spPr>
        <p:txBody>
          <a:bodyPr wrap="square" rtlCol="0">
            <a:spAutoFit/>
          </a:bodyPr>
          <a:lstStyle/>
          <a:p>
            <a:r>
              <a:rPr lang="en-AU" dirty="0">
                <a:latin typeface="VAG Rounded Std Light" panose="020F0502020204020204" pitchFamily="34" charset="0"/>
              </a:rPr>
              <a:t>mouth</a:t>
            </a:r>
          </a:p>
        </p:txBody>
      </p:sp>
      <p:sp>
        <p:nvSpPr>
          <p:cNvPr id="7" name="TextBox 6">
            <a:extLst>
              <a:ext uri="{FF2B5EF4-FFF2-40B4-BE49-F238E27FC236}">
                <a16:creationId xmlns:a16="http://schemas.microsoft.com/office/drawing/2014/main" id="{7C2E5B89-F9A1-121D-217A-001216538296}"/>
              </a:ext>
            </a:extLst>
          </p:cNvPr>
          <p:cNvSpPr txBox="1"/>
          <p:nvPr/>
        </p:nvSpPr>
        <p:spPr>
          <a:xfrm>
            <a:off x="1425396" y="6338477"/>
            <a:ext cx="714364" cy="369332"/>
          </a:xfrm>
          <a:prstGeom prst="rect">
            <a:avLst/>
          </a:prstGeom>
          <a:noFill/>
        </p:spPr>
        <p:txBody>
          <a:bodyPr wrap="square" rtlCol="0">
            <a:spAutoFit/>
          </a:bodyPr>
          <a:lstStyle/>
          <a:p>
            <a:r>
              <a:rPr lang="en-AU" dirty="0">
                <a:latin typeface="VAG Rounded Std Light" panose="020F0502020204020204" pitchFamily="34" charset="0"/>
              </a:rPr>
              <a:t>brain</a:t>
            </a:r>
          </a:p>
        </p:txBody>
      </p:sp>
      <p:sp>
        <p:nvSpPr>
          <p:cNvPr id="9" name="TextBox 8">
            <a:extLst>
              <a:ext uri="{FF2B5EF4-FFF2-40B4-BE49-F238E27FC236}">
                <a16:creationId xmlns:a16="http://schemas.microsoft.com/office/drawing/2014/main" id="{2CAD1C18-2FE5-715D-8FF7-870026654E95}"/>
              </a:ext>
            </a:extLst>
          </p:cNvPr>
          <p:cNvSpPr txBox="1"/>
          <p:nvPr/>
        </p:nvSpPr>
        <p:spPr>
          <a:xfrm>
            <a:off x="2244647" y="6328251"/>
            <a:ext cx="786823" cy="369332"/>
          </a:xfrm>
          <a:prstGeom prst="rect">
            <a:avLst/>
          </a:prstGeom>
          <a:noFill/>
        </p:spPr>
        <p:txBody>
          <a:bodyPr wrap="square" rtlCol="0">
            <a:spAutoFit/>
          </a:bodyPr>
          <a:lstStyle/>
          <a:p>
            <a:r>
              <a:rPr lang="en-AU" dirty="0">
                <a:latin typeface="VAG Rounded Std Light" panose="020F0502020204020204" pitchFamily="34" charset="0"/>
              </a:rPr>
              <a:t>hearts</a:t>
            </a:r>
          </a:p>
        </p:txBody>
      </p:sp>
      <p:sp>
        <p:nvSpPr>
          <p:cNvPr id="11" name="TextBox 10">
            <a:extLst>
              <a:ext uri="{FF2B5EF4-FFF2-40B4-BE49-F238E27FC236}">
                <a16:creationId xmlns:a16="http://schemas.microsoft.com/office/drawing/2014/main" id="{55246928-21CC-2031-9E42-F4FBF017128F}"/>
              </a:ext>
            </a:extLst>
          </p:cNvPr>
          <p:cNvSpPr txBox="1"/>
          <p:nvPr/>
        </p:nvSpPr>
        <p:spPr>
          <a:xfrm>
            <a:off x="3308191" y="6328251"/>
            <a:ext cx="640457" cy="369332"/>
          </a:xfrm>
          <a:prstGeom prst="rect">
            <a:avLst/>
          </a:prstGeom>
          <a:noFill/>
        </p:spPr>
        <p:txBody>
          <a:bodyPr wrap="square" rtlCol="0">
            <a:spAutoFit/>
          </a:bodyPr>
          <a:lstStyle/>
          <a:p>
            <a:r>
              <a:rPr lang="en-AU" dirty="0">
                <a:latin typeface="VAG Rounded Std Light" panose="020F0502020204020204" pitchFamily="34" charset="0"/>
              </a:rPr>
              <a:t>crop</a:t>
            </a:r>
          </a:p>
        </p:txBody>
      </p:sp>
      <p:sp>
        <p:nvSpPr>
          <p:cNvPr id="14" name="TextBox 13">
            <a:extLst>
              <a:ext uri="{FF2B5EF4-FFF2-40B4-BE49-F238E27FC236}">
                <a16:creationId xmlns:a16="http://schemas.microsoft.com/office/drawing/2014/main" id="{FDD0A764-219A-9E73-1903-2F46A58A59BB}"/>
              </a:ext>
            </a:extLst>
          </p:cNvPr>
          <p:cNvSpPr txBox="1"/>
          <p:nvPr/>
        </p:nvSpPr>
        <p:spPr>
          <a:xfrm>
            <a:off x="4106048" y="6328251"/>
            <a:ext cx="931904" cy="369332"/>
          </a:xfrm>
          <a:prstGeom prst="rect">
            <a:avLst/>
          </a:prstGeom>
          <a:noFill/>
        </p:spPr>
        <p:txBody>
          <a:bodyPr wrap="square" rtlCol="0">
            <a:spAutoFit/>
          </a:bodyPr>
          <a:lstStyle/>
          <a:p>
            <a:r>
              <a:rPr lang="en-AU" dirty="0">
                <a:latin typeface="VAG Rounded Std Light" panose="020F0502020204020204" pitchFamily="34" charset="0"/>
              </a:rPr>
              <a:t>gizzard</a:t>
            </a:r>
          </a:p>
        </p:txBody>
      </p:sp>
      <p:sp>
        <p:nvSpPr>
          <p:cNvPr id="20" name="TextBox 19">
            <a:extLst>
              <a:ext uri="{FF2B5EF4-FFF2-40B4-BE49-F238E27FC236}">
                <a16:creationId xmlns:a16="http://schemas.microsoft.com/office/drawing/2014/main" id="{03FFD9DA-4FE1-0A6E-1D4B-BC797080390F}"/>
              </a:ext>
            </a:extLst>
          </p:cNvPr>
          <p:cNvSpPr txBox="1"/>
          <p:nvPr/>
        </p:nvSpPr>
        <p:spPr>
          <a:xfrm>
            <a:off x="5183782" y="6351344"/>
            <a:ext cx="998379" cy="369332"/>
          </a:xfrm>
          <a:prstGeom prst="rect">
            <a:avLst/>
          </a:prstGeom>
          <a:noFill/>
        </p:spPr>
        <p:txBody>
          <a:bodyPr wrap="square" rtlCol="0">
            <a:spAutoFit/>
          </a:bodyPr>
          <a:lstStyle/>
          <a:p>
            <a:r>
              <a:rPr lang="en-AU" dirty="0">
                <a:latin typeface="VAG Rounded Std Light" panose="020F0502020204020204" pitchFamily="34" charset="0"/>
              </a:rPr>
              <a:t>clitellum</a:t>
            </a:r>
          </a:p>
        </p:txBody>
      </p:sp>
      <p:sp>
        <p:nvSpPr>
          <p:cNvPr id="21" name="TextBox 20">
            <a:extLst>
              <a:ext uri="{FF2B5EF4-FFF2-40B4-BE49-F238E27FC236}">
                <a16:creationId xmlns:a16="http://schemas.microsoft.com/office/drawing/2014/main" id="{C8F8CDC4-D441-8149-7205-A4DBB089C330}"/>
              </a:ext>
            </a:extLst>
          </p:cNvPr>
          <p:cNvSpPr txBox="1"/>
          <p:nvPr/>
        </p:nvSpPr>
        <p:spPr>
          <a:xfrm>
            <a:off x="6259186" y="6325163"/>
            <a:ext cx="1832655" cy="369332"/>
          </a:xfrm>
          <a:prstGeom prst="rect">
            <a:avLst/>
          </a:prstGeom>
          <a:noFill/>
        </p:spPr>
        <p:txBody>
          <a:bodyPr wrap="square" rtlCol="0">
            <a:spAutoFit/>
          </a:bodyPr>
          <a:lstStyle/>
          <a:p>
            <a:r>
              <a:rPr lang="en-AU" dirty="0">
                <a:latin typeface="VAG Rounded Std Light" panose="020F0502020204020204" pitchFamily="34" charset="0"/>
              </a:rPr>
              <a:t>simple intestine</a:t>
            </a:r>
          </a:p>
        </p:txBody>
      </p:sp>
      <p:sp>
        <p:nvSpPr>
          <p:cNvPr id="23" name="TextBox 22">
            <a:extLst>
              <a:ext uri="{FF2B5EF4-FFF2-40B4-BE49-F238E27FC236}">
                <a16:creationId xmlns:a16="http://schemas.microsoft.com/office/drawing/2014/main" id="{9CCD1224-5AAA-F72E-D33A-AE3FDED21695}"/>
              </a:ext>
            </a:extLst>
          </p:cNvPr>
          <p:cNvSpPr txBox="1"/>
          <p:nvPr/>
        </p:nvSpPr>
        <p:spPr>
          <a:xfrm>
            <a:off x="8066603" y="6317806"/>
            <a:ext cx="786823" cy="369332"/>
          </a:xfrm>
          <a:prstGeom prst="rect">
            <a:avLst/>
          </a:prstGeom>
          <a:noFill/>
        </p:spPr>
        <p:txBody>
          <a:bodyPr wrap="square" rtlCol="0">
            <a:spAutoFit/>
          </a:bodyPr>
          <a:lstStyle/>
          <a:p>
            <a:r>
              <a:rPr lang="en-AU" dirty="0">
                <a:latin typeface="VAG Rounded Std Light" panose="020F0502020204020204" pitchFamily="34" charset="0"/>
              </a:rPr>
              <a:t>anus</a:t>
            </a:r>
          </a:p>
        </p:txBody>
      </p:sp>
      <p:cxnSp>
        <p:nvCxnSpPr>
          <p:cNvPr id="24" name="Straight Arrow Connector 23">
            <a:extLst>
              <a:ext uri="{FF2B5EF4-FFF2-40B4-BE49-F238E27FC236}">
                <a16:creationId xmlns:a16="http://schemas.microsoft.com/office/drawing/2014/main" id="{61A33708-4A95-A5D0-DCF5-AB38F651A126}"/>
              </a:ext>
            </a:extLst>
          </p:cNvPr>
          <p:cNvCxnSpPr>
            <a:cxnSpLocks/>
          </p:cNvCxnSpPr>
          <p:nvPr/>
        </p:nvCxnSpPr>
        <p:spPr>
          <a:xfrm>
            <a:off x="2521551" y="4012877"/>
            <a:ext cx="606080" cy="4319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EB3891A-6E3F-5929-6EF5-AEE900EC239E}"/>
              </a:ext>
            </a:extLst>
          </p:cNvPr>
          <p:cNvCxnSpPr>
            <a:cxnSpLocks/>
          </p:cNvCxnSpPr>
          <p:nvPr/>
        </p:nvCxnSpPr>
        <p:spPr>
          <a:xfrm>
            <a:off x="1941607" y="4860191"/>
            <a:ext cx="606080" cy="4319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89FDAC3-F851-ECBB-5C3E-EA4C925E3E1E}"/>
              </a:ext>
            </a:extLst>
          </p:cNvPr>
          <p:cNvCxnSpPr>
            <a:cxnSpLocks/>
          </p:cNvCxnSpPr>
          <p:nvPr/>
        </p:nvCxnSpPr>
        <p:spPr>
          <a:xfrm flipH="1" flipV="1">
            <a:off x="5948037" y="4242747"/>
            <a:ext cx="64400" cy="9466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E34F7CA-403A-1530-3625-EE811D16B10F}"/>
              </a:ext>
            </a:extLst>
          </p:cNvPr>
          <p:cNvCxnSpPr>
            <a:cxnSpLocks/>
          </p:cNvCxnSpPr>
          <p:nvPr/>
        </p:nvCxnSpPr>
        <p:spPr>
          <a:xfrm flipV="1">
            <a:off x="5521296" y="1708851"/>
            <a:ext cx="624289" cy="3922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34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4.44444E-6 L 0.06389 -0.15834 " pathEditMode="relative" rAng="0" ptsTypes="AA">
                                      <p:cBhvr>
                                        <p:cTn id="6" dur="2000" fill="hold"/>
                                        <p:tgtEl>
                                          <p:spTgt spid="3"/>
                                        </p:tgtEl>
                                        <p:attrNameLst>
                                          <p:attrName>ppt_x</p:attrName>
                                          <p:attrName>ppt_y</p:attrName>
                                        </p:attrNameLst>
                                      </p:cBhvr>
                                      <p:rCtr x="3194" y="-7917"/>
                                    </p:animMotion>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72222E-6 2.59259E-6 L -0.01858 -0.24977 " pathEditMode="relative" rAng="0" ptsTypes="AA">
                                      <p:cBhvr>
                                        <p:cTn id="11" dur="2000" fill="hold"/>
                                        <p:tgtEl>
                                          <p:spTgt spid="7"/>
                                        </p:tgtEl>
                                        <p:attrNameLst>
                                          <p:attrName>ppt_x</p:attrName>
                                          <p:attrName>ppt_y</p:attrName>
                                        </p:attrNameLst>
                                      </p:cBhvr>
                                      <p:rCtr x="-938" y="-12500"/>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66667E-6 2.96296E-6 L -0.05156 -0.38658 " pathEditMode="relative" rAng="0" ptsTypes="AA">
                                      <p:cBhvr>
                                        <p:cTn id="16" dur="2000" fill="hold"/>
                                        <p:tgtEl>
                                          <p:spTgt spid="9"/>
                                        </p:tgtEl>
                                        <p:attrNameLst>
                                          <p:attrName>ppt_x</p:attrName>
                                          <p:attrName>ppt_y</p:attrName>
                                        </p:attrNameLst>
                                      </p:cBhvr>
                                      <p:rCtr x="-2587" y="-19329"/>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0.00261 0.00115 L 0.16129 -0.1588 " pathEditMode="relative" rAng="0" ptsTypes="AA">
                                      <p:cBhvr>
                                        <p:cTn id="21" dur="2000" fill="hold"/>
                                        <p:tgtEl>
                                          <p:spTgt spid="11"/>
                                        </p:tgtEl>
                                        <p:attrNameLst>
                                          <p:attrName>ppt_x</p:attrName>
                                          <p:attrName>ppt_y</p:attrName>
                                        </p:attrNameLst>
                                      </p:cBhvr>
                                      <p:rCtr x="7934" y="-8009"/>
                                    </p:animMotion>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 2.96296E-6 L 0.16267 -0.16829 " pathEditMode="relative" rAng="0" ptsTypes="AA">
                                      <p:cBhvr>
                                        <p:cTn id="26" dur="2000" fill="hold"/>
                                        <p:tgtEl>
                                          <p:spTgt spid="14"/>
                                        </p:tgtEl>
                                        <p:attrNameLst>
                                          <p:attrName>ppt_x</p:attrName>
                                          <p:attrName>ppt_y</p:attrName>
                                        </p:attrNameLst>
                                      </p:cBhvr>
                                      <p:rCtr x="8125" y="-8426"/>
                                    </p:animMotion>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16667E-6 7.40741E-7 L -0.02482 -0.50509 " pathEditMode="relative" rAng="0" ptsTypes="AA">
                                      <p:cBhvr>
                                        <p:cTn id="31" dur="2000" fill="hold"/>
                                        <p:tgtEl>
                                          <p:spTgt spid="20"/>
                                        </p:tgtEl>
                                        <p:attrNameLst>
                                          <p:attrName>ppt_x</p:attrName>
                                          <p:attrName>ppt_y</p:attrName>
                                        </p:attrNameLst>
                                      </p:cBhvr>
                                      <p:rCtr x="-1250" y="-25255"/>
                                    </p:animMotion>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22222E-6 -4.07407E-6 L -0.14496 -0.6118 " pathEditMode="relative" rAng="0" ptsTypes="AA">
                                      <p:cBhvr>
                                        <p:cTn id="36" dur="2000" fill="hold"/>
                                        <p:tgtEl>
                                          <p:spTgt spid="21"/>
                                        </p:tgtEl>
                                        <p:attrNameLst>
                                          <p:attrName>ppt_x</p:attrName>
                                          <p:attrName>ppt_y</p:attrName>
                                        </p:attrNameLst>
                                      </p:cBhvr>
                                      <p:rCtr x="-7257" y="-30602"/>
                                    </p:animMotion>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3.61111E-6 1.85185E-6 L -0.49809 -0.72755 " pathEditMode="relative" rAng="0" ptsTypes="AA">
                                      <p:cBhvr>
                                        <p:cTn id="41" dur="2000" fill="hold"/>
                                        <p:tgtEl>
                                          <p:spTgt spid="23"/>
                                        </p:tgtEl>
                                        <p:attrNameLst>
                                          <p:attrName>ppt_x</p:attrName>
                                          <p:attrName>ppt_y</p:attrName>
                                        </p:attrNameLst>
                                      </p:cBhvr>
                                      <p:rCtr x="-24913" y="-36389"/>
                                    </p:animMotion>
                                  </p:childTnLst>
                                </p:cTn>
                              </p:par>
                            </p:childTnLst>
                          </p:cTn>
                        </p:par>
                      </p:childTnLst>
                    </p:cTn>
                  </p:par>
                </p:childTnLst>
              </p:cTn>
              <p:nextCondLst>
                <p:cond evt="onClick" delay="0">
                  <p:tgtEl>
                    <p:spTgt spid="23"/>
                  </p:tgtEl>
                </p:cond>
              </p:nextCondLst>
            </p:seq>
          </p:childTnLst>
        </p:cTn>
      </p:par>
    </p:tnLst>
    <p:bldLst>
      <p:bldP spid="3" grpId="0"/>
      <p:bldP spid="7" grpId="0"/>
      <p:bldP spid="9" grpId="0"/>
      <p:bldP spid="11" grpId="0"/>
      <p:bldP spid="14" grpId="0"/>
      <p:bldP spid="20" grpId="0"/>
      <p:bldP spid="21" grpId="0"/>
      <p:bldP spid="23" grpId="0"/>
    </p:bld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WER Document" ma:contentTypeID="0x0101005AFBC54A1ECE2843ABC2CC7C961D6D9E00538AACE874B0F249961FBD38FE323C0C" ma:contentTypeVersion="20" ma:contentTypeDescription="" ma:contentTypeScope="" ma:versionID="cb3e650f53e59b3d20cb7474a7ad8754">
  <xsd:schema xmlns:xsd="http://www.w3.org/2001/XMLSchema" xmlns:xs="http://www.w3.org/2001/XMLSchema" xmlns:p="http://schemas.microsoft.com/office/2006/metadata/properties" xmlns:ns1="http://schemas.microsoft.com/sharepoint/v3" xmlns:ns2="0f352ec2-05dc-4c0b-a451-7efea6af1b5d" xmlns:ns3="6c460bba-9d45-4fe8-a51f-de84f57723fd" targetNamespace="http://schemas.microsoft.com/office/2006/metadata/properties" ma:root="true" ma:fieldsID="ce4ff5a7eeafdc23d8a224436a040d09" ns1:_="" ns2:_="" ns3:_="">
    <xsd:import namespace="http://schemas.microsoft.com/sharepoint/v3"/>
    <xsd:import namespace="0f352ec2-05dc-4c0b-a451-7efea6af1b5d"/>
    <xsd:import namespace="6c460bba-9d45-4fe8-a51f-de84f57723fd"/>
    <xsd:element name="properties">
      <xsd:complexType>
        <xsd:sequence>
          <xsd:element name="documentManagement">
            <xsd:complexType>
              <xsd:all>
                <xsd:element ref="ns1:_ExtendedDescription" minOccurs="0"/>
                <xsd:element ref="ns2:Activeflag"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8" nillable="true" ma:displayName="Description" ma:internalName="_ExtendedDescription">
      <xsd:simpleType>
        <xsd:restriction base="dms:Note">
          <xsd:maxLength value="255"/>
        </xsd:restriction>
      </xsd:simpleType>
    </xsd:element>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352ec2-05dc-4c0b-a451-7efea6af1b5d" elementFormDefault="qualified">
    <xsd:import namespace="http://schemas.microsoft.com/office/2006/documentManagement/types"/>
    <xsd:import namespace="http://schemas.microsoft.com/office/infopath/2007/PartnerControls"/>
    <xsd:element name="Activeflag" ma:index="9" nillable="true" ma:displayName="Activeflag" ma:default="Active" ma:format="Dropdown" ma:indexed="true" ma:internalName="Activeflag">
      <xsd:simpleType>
        <xsd:restriction base="dms:Choice">
          <xsd:enumeration value="Active"/>
          <xsd:enumeration value="Closed"/>
        </xsd:restriction>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2162bc-24bc-45b6-8ad3-b5fee3270009}" ma:internalName="TaxCatchAll" ma:showField="CatchAllData" ma:web="0f352ec2-05dc-4c0b-a451-7efea6af1b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460bba-9d45-4fe8-a51f-de84f57723fd"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ca7afb8-23c1-4170-8ec2-2d00fcd79873"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c460bba-9d45-4fe8-a51f-de84f57723fd">
      <Terms xmlns="http://schemas.microsoft.com/office/infopath/2007/PartnerControls"/>
    </lcf76f155ced4ddcb4097134ff3c332f>
    <Activeflag xmlns="0f352ec2-05dc-4c0b-a451-7efea6af1b5d">Active</Activeflag>
    <_ExtendedDescription xmlns="http://schemas.microsoft.com/sharepoint/v3" xsi:nil="true"/>
    <TaxCatchAll xmlns="0f352ec2-05dc-4c0b-a451-7efea6af1b5d" xsi:nil="true"/>
    <SharedWithUsers xmlns="0f352ec2-05dc-4c0b-a451-7efea6af1b5d">
      <UserInfo>
        <DisplayName/>
        <AccountId xsi:nil="true"/>
        <AccountType/>
      </UserInfo>
    </SharedWithUsers>
    <MediaLengthInSeconds xmlns="6c460bba-9d45-4fe8-a51f-de84f57723fd"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9A5E9D5-DA24-44D9-A406-5D7F947C8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352ec2-05dc-4c0b-a451-7efea6af1b5d"/>
    <ds:schemaRef ds:uri="6c460bba-9d45-4fe8-a51f-de84f57723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29905B-09B4-4860-8BAE-9378FED1115C}">
  <ds:schemaRefs>
    <ds:schemaRef ds:uri="http://schemas.microsoft.com/sharepoint/v3/contenttype/forms"/>
  </ds:schemaRefs>
</ds:datastoreItem>
</file>

<file path=customXml/itemProps3.xml><?xml version="1.0" encoding="utf-8"?>
<ds:datastoreItem xmlns:ds="http://schemas.openxmlformats.org/officeDocument/2006/customXml" ds:itemID="{17BEE2CE-BB71-43E6-B041-3D51695C87D6}">
  <ds:schemaRefs>
    <ds:schemaRef ds:uri="http://schemas.microsoft.com/office/2006/documentManagement/types"/>
    <ds:schemaRef ds:uri="0f352ec2-05dc-4c0b-a451-7efea6af1b5d"/>
    <ds:schemaRef ds:uri="http://purl.org/dc/elements/1.1/"/>
    <ds:schemaRef ds:uri="http://schemas.microsoft.com/office/2006/metadata/properties"/>
    <ds:schemaRef ds:uri="6c460bba-9d45-4fe8-a51f-de84f57723fd"/>
    <ds:schemaRef ds:uri="http://schemas.microsoft.com/sharepoint/v3"/>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56952</TotalTime>
  <Words>3165</Words>
  <Application>Microsoft Office PowerPoint</Application>
  <PresentationFormat>On-screen Show (4:3)</PresentationFormat>
  <Paragraphs>331</Paragraphs>
  <Slides>44</Slides>
  <Notes>35</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44</vt:i4>
      </vt:variant>
    </vt:vector>
  </HeadingPairs>
  <TitlesOfParts>
    <vt:vector size="56" baseType="lpstr">
      <vt:lpstr>VAG Rounded Std Light</vt:lpstr>
      <vt:lpstr>Calibri</vt:lpstr>
      <vt:lpstr>Arial</vt:lpstr>
      <vt:lpstr>Calibri Light</vt:lpstr>
      <vt:lpstr>Aptos Display</vt:lpstr>
      <vt:lpstr>VAG Rounded Std Thin</vt:lpstr>
      <vt:lpstr>Aptos</vt:lpstr>
      <vt:lpstr>Office Theme</vt:lpstr>
      <vt:lpstr>Custom Design</vt:lpstr>
      <vt:lpstr>1_Custom Design</vt:lpstr>
      <vt:lpstr>2_Custom Design</vt:lpstr>
      <vt:lpstr>3_Custom Design</vt:lpstr>
      <vt:lpstr>PowerPoint Presentation</vt:lpstr>
      <vt:lpstr>PowerPoint Presentation</vt:lpstr>
      <vt:lpstr>What do we know about worms?</vt:lpstr>
      <vt:lpstr>PowerPoint Presentation</vt:lpstr>
      <vt:lpstr>Life cycle of a worm</vt:lpstr>
      <vt:lpstr>Measuring the stages  of the life cycle</vt:lpstr>
      <vt:lpstr>Let’s investigate</vt:lpstr>
      <vt:lpstr>Let’s discuss</vt:lpstr>
      <vt:lpstr>Anatomy of a worm</vt:lpstr>
      <vt:lpstr>Let’s investigate</vt:lpstr>
      <vt:lpstr>Let’s discuss</vt:lpstr>
      <vt:lpstr>Let’s research</vt:lpstr>
      <vt:lpstr>Let’s plan</vt:lpstr>
      <vt:lpstr>Example of external stimulus experiment method</vt:lpstr>
      <vt:lpstr>PowerPoint Presentation</vt:lpstr>
      <vt:lpstr>Let’s discuss</vt:lpstr>
      <vt:lpstr>What have you learned about worms?</vt:lpstr>
      <vt:lpstr>PowerPoint Presentation</vt:lpstr>
      <vt:lpstr>What do worms like to eat?</vt:lpstr>
      <vt:lpstr>Let’s plan</vt:lpstr>
      <vt:lpstr>How to make a mini worm farm</vt:lpstr>
      <vt:lpstr>Let’s investigate</vt:lpstr>
      <vt:lpstr>Let’s record</vt:lpstr>
      <vt:lpstr>Let’s discuss</vt:lpstr>
      <vt:lpstr>PowerPoint Presentation</vt:lpstr>
      <vt:lpstr>Let’s discuss</vt:lpstr>
      <vt:lpstr>PowerPoint Presentation</vt:lpstr>
      <vt:lpstr>Why worm farms are important</vt:lpstr>
      <vt:lpstr>Let’s plan</vt:lpstr>
      <vt:lpstr>How to make a grassy head</vt:lpstr>
      <vt:lpstr>Let’s investigate</vt:lpstr>
      <vt:lpstr>Let’s record</vt:lpstr>
      <vt:lpstr>Let’s discuss</vt:lpstr>
      <vt:lpstr>PowerPoint Presentation</vt:lpstr>
      <vt:lpstr>Let’s research</vt:lpstr>
      <vt:lpstr>Design ideas</vt:lpstr>
      <vt:lpstr>Let’s plan</vt:lpstr>
      <vt:lpstr>Let’s create</vt:lpstr>
      <vt:lpstr>PowerPoint Presentation</vt:lpstr>
      <vt:lpstr>Let’s research</vt:lpstr>
      <vt:lpstr>Let’s research</vt:lpstr>
      <vt:lpstr>PowerPoint Presentation</vt:lpstr>
      <vt:lpstr>PowerPoint Presentation</vt:lpstr>
      <vt:lpstr>Let’s create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Worm science </dc:title>
  <dc:subject/>
  <dc:creator>Abbie Harris</dc:creator>
  <cp:keywords/>
  <dc:description/>
  <cp:lastModifiedBy>Kate MacRae</cp:lastModifiedBy>
  <cp:revision>748</cp:revision>
  <dcterms:created xsi:type="dcterms:W3CDTF">2021-12-14T05:36:30Z</dcterms:created>
  <dcterms:modified xsi:type="dcterms:W3CDTF">2026-04-09T03:15:10Z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7b4816-525d-4976-93bd-bcb06a9c224c_Enabled">
    <vt:lpwstr>true</vt:lpwstr>
  </property>
  <property fmtid="{D5CDD505-2E9C-101B-9397-08002B2CF9AE}" pid="3" name="MSIP_Label_8e7b4816-525d-4976-93bd-bcb06a9c224c_SetDate">
    <vt:lpwstr>2024-05-01T06:29:46Z</vt:lpwstr>
  </property>
  <property fmtid="{D5CDD505-2E9C-101B-9397-08002B2CF9AE}" pid="4" name="MSIP_Label_8e7b4816-525d-4976-93bd-bcb06a9c224c_Method">
    <vt:lpwstr>Standard</vt:lpwstr>
  </property>
  <property fmtid="{D5CDD505-2E9C-101B-9397-08002B2CF9AE}" pid="5" name="MSIP_Label_8e7b4816-525d-4976-93bd-bcb06a9c224c_Name">
    <vt:lpwstr>Official</vt:lpwstr>
  </property>
  <property fmtid="{D5CDD505-2E9C-101B-9397-08002B2CF9AE}" pid="6" name="MSIP_Label_8e7b4816-525d-4976-93bd-bcb06a9c224c_SiteId">
    <vt:lpwstr>53ebe217-aa1e-46fe-b88e-9d762dec2ef6</vt:lpwstr>
  </property>
  <property fmtid="{D5CDD505-2E9C-101B-9397-08002B2CF9AE}" pid="7" name="MSIP_Label_8e7b4816-525d-4976-93bd-bcb06a9c224c_ActionId">
    <vt:lpwstr>c3396895-2e7b-435c-b84f-e2544b49989f</vt:lpwstr>
  </property>
  <property fmtid="{D5CDD505-2E9C-101B-9397-08002B2CF9AE}" pid="8" name="MSIP_Label_8e7b4816-525d-4976-93bd-bcb06a9c224c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y fmtid="{D5CDD505-2E9C-101B-9397-08002B2CF9AE}" pid="11" name="ContentTypeId">
    <vt:lpwstr>0x0101005AFBC54A1ECE2843ABC2CC7C961D6D9E00538AACE874B0F249961FBD38FE323C0C</vt:lpwstr>
  </property>
  <property fmtid="{D5CDD505-2E9C-101B-9397-08002B2CF9AE}" pid="12" name="Order">
    <vt:r8>13700</vt:r8>
  </property>
  <property fmtid="{D5CDD505-2E9C-101B-9397-08002B2CF9AE}" pid="13" name="ComplianceAssetId">
    <vt:lpwstr/>
  </property>
  <property fmtid="{D5CDD505-2E9C-101B-9397-08002B2CF9AE}" pid="14" name="TriggerFlowInfo">
    <vt:lpwstr/>
  </property>
  <property fmtid="{D5CDD505-2E9C-101B-9397-08002B2CF9AE}" pid="15" name="MediaServiceImageTags">
    <vt:lpwstr/>
  </property>
</Properties>
</file>